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1"/>
  </p:sldMasterIdLst>
  <p:notesMasterIdLst>
    <p:notesMasterId r:id="rId16"/>
  </p:notesMasterIdLst>
  <p:sldIdLst>
    <p:sldId id="256" r:id="rId2"/>
    <p:sldId id="260" r:id="rId3"/>
    <p:sldId id="266" r:id="rId4"/>
    <p:sldId id="267" r:id="rId5"/>
    <p:sldId id="258" r:id="rId6"/>
    <p:sldId id="259" r:id="rId7"/>
    <p:sldId id="261" r:id="rId8"/>
    <p:sldId id="262" r:id="rId9"/>
    <p:sldId id="263" r:id="rId10"/>
    <p:sldId id="270" r:id="rId11"/>
    <p:sldId id="264" r:id="rId12"/>
    <p:sldId id="265" r:id="rId13"/>
    <p:sldId id="269" r:id="rId14"/>
    <p:sldId id="268"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259" autoAdjust="0"/>
  </p:normalViewPr>
  <p:slideViewPr>
    <p:cSldViewPr>
      <p:cViewPr varScale="1">
        <p:scale>
          <a:sx n="33" d="100"/>
          <a:sy n="33" d="100"/>
        </p:scale>
        <p:origin x="-402"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1748B9-777D-4EEC-8A6B-D0C14DB83306}" type="datetimeFigureOut">
              <a:rPr lang="en-US" smtClean="0"/>
              <a:pPr/>
              <a:t>1/15/2013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73BC350-D45F-429F-831E-8BC6CB3507B0}" type="slidenum">
              <a:rPr lang="en-US" smtClean="0"/>
              <a:pPr/>
              <a:t>‹#›</a:t>
            </a:fld>
            <a:endParaRPr lang="en-US"/>
          </a:p>
        </p:txBody>
      </p:sp>
    </p:spTree>
    <p:extLst>
      <p:ext uri="{BB962C8B-B14F-4D97-AF65-F5344CB8AC3E}">
        <p14:creationId xmlns:p14="http://schemas.microsoft.com/office/powerpoint/2010/main" val="2573296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3BC350-D45F-429F-831E-8BC6CB3507B0}"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latin typeface="+mn-lt"/>
                <a:ea typeface="+mn-ea"/>
                <a:cs typeface="+mn-cs"/>
              </a:rPr>
              <a:t>The literature suggests that how the extended time is spent matters. Districts could increase the likelihood of success by devoting time to specific interventions backed by a strong evidence base, including one-on-one tutoring of students at risk of reading failure or small group monitoring of students at risk of dropping out of high school. The delivered program should be implemented with high fidelity to the program model, so that the implementation and operation of the program can be evaluated effectively. This will allow the program’s operators and evaluators to develop a clear understanding of if and how the program model works so that it can be adjusted, and so that it can be replicated more effectively at other sites.</a:t>
            </a:r>
          </a:p>
          <a:p>
            <a:endParaRPr lang="en-US" sz="1200" b="1" i="1" kern="1200" baseline="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Learn from the community:  </a:t>
            </a:r>
            <a:r>
              <a:rPr lang="en-US" sz="1200" b="0" kern="1200" dirty="0" smtClean="0">
                <a:solidFill>
                  <a:schemeClr val="tx1"/>
                </a:solidFill>
                <a:latin typeface="+mn-lt"/>
                <a:ea typeface="+mn-ea"/>
                <a:cs typeface="+mn-cs"/>
              </a:rPr>
              <a:t>Not all "best-practice" programs are practiced best, especially in communities of color and/or low-income communities due to cultural expectations, basic needs and language barriers.  Extended Day Programs should have the flexibility to be tailored to the school district, school, culture and communities they are meant to serve. </a:t>
            </a:r>
            <a:endParaRPr lang="en-US" sz="1200" kern="1200" dirty="0" smtClean="0">
              <a:solidFill>
                <a:schemeClr val="tx1"/>
              </a:solidFill>
              <a:latin typeface="+mn-lt"/>
              <a:ea typeface="+mn-ea"/>
              <a:cs typeface="+mn-cs"/>
            </a:endParaRPr>
          </a:p>
          <a:p>
            <a:endParaRPr lang="en-US" sz="1200" b="1"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Legislators will evaluate programs regularly to measure effectiveness and to aid in quality improvement: </a:t>
            </a:r>
            <a:r>
              <a:rPr lang="en-US" sz="1200" kern="1200" dirty="0" smtClean="0">
                <a:solidFill>
                  <a:schemeClr val="tx1"/>
                </a:solidFill>
                <a:latin typeface="+mn-lt"/>
                <a:ea typeface="+mn-ea"/>
                <a:cs typeface="+mn-cs"/>
              </a:rPr>
              <a:t>Extended day programs should be designed and implemented with evaluation in mind. A thorough and consistent data collection system will allow outcomes to be measured, compared and used in a meaningful way. </a:t>
            </a:r>
          </a:p>
          <a:p>
            <a:r>
              <a:rPr lang="en-US" sz="1200" kern="1200" dirty="0" smtClean="0">
                <a:solidFill>
                  <a:schemeClr val="tx1"/>
                </a:solidFill>
                <a:latin typeface="+mn-lt"/>
                <a:ea typeface="+mn-ea"/>
                <a:cs typeface="+mn-cs"/>
              </a:rPr>
              <a:t>The resource scarcity makes it crucial that every dollar be invested in the most effective practices and programs that will meet the stated outcome goals. Conducting evaluations and using the results is critical to maximizing available resources. </a:t>
            </a:r>
          </a:p>
          <a:p>
            <a:r>
              <a:rPr lang="en-US" sz="1200" kern="1200" dirty="0" smtClean="0">
                <a:solidFill>
                  <a:schemeClr val="tx1"/>
                </a:solidFill>
                <a:latin typeface="+mn-lt"/>
                <a:ea typeface="+mn-ea"/>
                <a:cs typeface="+mn-cs"/>
              </a:rPr>
              <a:t>By conducting well-designed experimental studies of the programs they adopt, policymakers have the opportunity not only to expand their own understanding of what works, but also to help fill the serious deficit in the current knowledge base. Such studies could be eligible for grant funding, and the results could be published in national research journals.</a:t>
            </a:r>
          </a:p>
        </p:txBody>
      </p:sp>
      <p:sp>
        <p:nvSpPr>
          <p:cNvPr id="4" name="Slide Number Placeholder 3"/>
          <p:cNvSpPr>
            <a:spLocks noGrp="1"/>
          </p:cNvSpPr>
          <p:nvPr>
            <p:ph type="sldNum" sz="quarter" idx="10"/>
          </p:nvPr>
        </p:nvSpPr>
        <p:spPr/>
        <p:txBody>
          <a:bodyPr/>
          <a:lstStyle/>
          <a:p>
            <a:fld id="{D73BC350-D45F-429F-831E-8BC6CB3507B0}" type="slidenum">
              <a:rPr lang="en-US" smtClean="0"/>
              <a:pPr/>
              <a:t>10</a:t>
            </a:fld>
            <a:endParaRPr lang="en-US"/>
          </a:p>
        </p:txBody>
      </p:sp>
    </p:spTree>
    <p:extLst>
      <p:ext uri="{BB962C8B-B14F-4D97-AF65-F5344CB8AC3E}">
        <p14:creationId xmlns:p14="http://schemas.microsoft.com/office/powerpoint/2010/main" val="5643463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b="1" kern="1200" dirty="0" smtClean="0">
                <a:solidFill>
                  <a:schemeClr val="tx1"/>
                </a:solidFill>
                <a:latin typeface="+mn-lt"/>
                <a:ea typeface="+mn-ea"/>
                <a:cs typeface="+mn-cs"/>
              </a:rPr>
              <a:t>Full Service Community Schools: </a:t>
            </a:r>
            <a:r>
              <a:rPr lang="en-US" sz="1200" kern="1200" dirty="0" smtClean="0">
                <a:solidFill>
                  <a:schemeClr val="tx1"/>
                </a:solidFill>
                <a:latin typeface="+mn-lt"/>
                <a:ea typeface="+mn-ea"/>
                <a:cs typeface="+mn-cs"/>
              </a:rPr>
              <a:t>A public elementary or secondary school that participates in a community-based effort to coordinate and integrate educational, developmental, family, health, and other comprehensive services through community-based organizations and public and private partnerships.</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A key strength of the </a:t>
            </a:r>
            <a:r>
              <a:rPr lang="en-US" sz="1200" i="1" kern="1200" dirty="0" smtClean="0">
                <a:solidFill>
                  <a:schemeClr val="tx1"/>
                </a:solidFill>
                <a:latin typeface="+mn-lt"/>
                <a:ea typeface="+mn-ea"/>
                <a:cs typeface="+mn-cs"/>
              </a:rPr>
              <a:t>Full-Service Community Schools</a:t>
            </a:r>
            <a:r>
              <a:rPr lang="en-US" sz="1200" kern="1200" dirty="0" smtClean="0">
                <a:solidFill>
                  <a:schemeClr val="tx1"/>
                </a:solidFill>
                <a:latin typeface="+mn-lt"/>
                <a:ea typeface="+mn-ea"/>
                <a:cs typeface="+mn-cs"/>
              </a:rPr>
              <a:t> program is that it encourages alignment of services by requiring that grantees hire a full-time program coordinator. An authorized wraparound services program should also provide a mechanism for coordinating services among community organizations. </a:t>
            </a:r>
          </a:p>
          <a:p>
            <a:r>
              <a:rPr lang="en-US"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Legislators should provide schools with flexible funds for wraparound services. </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Funds could be used for expanding home visitation services to at-risk families, promoting and supporting family involvement, expanding middle and high school guidance counseling programs, supporting School–Community Clinics, gang prevention programs and other such services. </a:t>
            </a:r>
          </a:p>
          <a:p>
            <a:r>
              <a:rPr lang="en-US" sz="1200" b="1" kern="1200" dirty="0" smtClean="0">
                <a:solidFill>
                  <a:schemeClr val="tx1"/>
                </a:solidFill>
                <a:latin typeface="+mn-lt"/>
                <a:ea typeface="+mn-ea"/>
                <a:cs typeface="+mn-cs"/>
              </a:rPr>
              <a:t> </a:t>
            </a:r>
            <a:endParaRPr lang="en-US" sz="1200" kern="1200" dirty="0" smtClean="0">
              <a:solidFill>
                <a:schemeClr val="tx1"/>
              </a:solidFill>
              <a:latin typeface="+mn-lt"/>
              <a:ea typeface="+mn-ea"/>
              <a:cs typeface="+mn-cs"/>
            </a:endParaRPr>
          </a:p>
          <a:p>
            <a:r>
              <a:rPr lang="en-US" sz="1200" b="1" kern="1200" dirty="0" smtClean="0">
                <a:solidFill>
                  <a:schemeClr val="tx1"/>
                </a:solidFill>
                <a:latin typeface="+mn-lt"/>
                <a:ea typeface="+mn-ea"/>
                <a:cs typeface="+mn-cs"/>
              </a:rPr>
              <a:t>Legislators should provide support to implement Positive Behavior Support Systems (PBIS)</a:t>
            </a:r>
            <a:r>
              <a:rPr lang="en-US" sz="1200" kern="1200" dirty="0" smtClean="0">
                <a:solidFill>
                  <a:schemeClr val="tx1"/>
                </a:solidFill>
                <a:latin typeface="+mn-lt"/>
                <a:ea typeface="+mn-ea"/>
                <a:cs typeface="+mn-cs"/>
              </a:rPr>
              <a:t> and training provided to teachers to allow them to put in place effective intervention supports, track and monitor related discipline data, put effective systems in place in schools to assist with problem solving when students struggle.</a:t>
            </a:r>
          </a:p>
          <a:p>
            <a:r>
              <a:rPr lang="en-US" sz="1200" kern="1200" dirty="0" smtClean="0">
                <a:solidFill>
                  <a:schemeClr val="tx1"/>
                </a:solidFill>
                <a:latin typeface="+mn-lt"/>
                <a:ea typeface="+mn-ea"/>
                <a:cs typeface="+mn-cs"/>
              </a:rPr>
              <a:t> </a:t>
            </a:r>
          </a:p>
          <a:p>
            <a:r>
              <a:rPr lang="en-US" sz="1200" b="1" kern="1200" dirty="0" smtClean="0">
                <a:solidFill>
                  <a:schemeClr val="tx1"/>
                </a:solidFill>
                <a:latin typeface="+mn-lt"/>
                <a:ea typeface="+mn-ea"/>
                <a:cs typeface="+mn-cs"/>
              </a:rPr>
              <a:t>Legislators should continue to allow school improvement funds and 21st Century Community Learning Centers program funds to support a community schools strategy. </a:t>
            </a:r>
            <a:endParaRPr lang="en-US" sz="1200" kern="1200" dirty="0" smtClean="0">
              <a:solidFill>
                <a:schemeClr val="tx1"/>
              </a:solidFill>
              <a:latin typeface="+mn-lt"/>
              <a:ea typeface="+mn-ea"/>
              <a:cs typeface="+mn-cs"/>
            </a:endParaRP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Several other programs currently support aspects of the community schools strategy. The Department of Education's guidance for the Title I School Improvement Grants states that social-emotional and community-oriented services may be supported with SIG funds in a school implementing a turnaround model.</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The 21st Century Community Learning Centers program provides opportunities for academic enrichment and additional services such as family literacy programming and youth development activities.</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It is important to note that this should not prevent other programs from continuing to support a community schools strategy or aspects of that strategy.</a:t>
            </a:r>
            <a:endParaRPr lang="en-US" dirty="0"/>
          </a:p>
        </p:txBody>
      </p:sp>
      <p:sp>
        <p:nvSpPr>
          <p:cNvPr id="4" name="Slide Number Placeholder 3"/>
          <p:cNvSpPr>
            <a:spLocks noGrp="1"/>
          </p:cNvSpPr>
          <p:nvPr>
            <p:ph type="sldNum" sz="quarter" idx="10"/>
          </p:nvPr>
        </p:nvSpPr>
        <p:spPr/>
        <p:txBody>
          <a:bodyPr/>
          <a:lstStyle/>
          <a:p>
            <a:fld id="{D73BC350-D45F-429F-831E-8BC6CB3507B0}"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en-US" sz="1200" kern="1200" dirty="0" smtClean="0">
                <a:solidFill>
                  <a:schemeClr val="tx1"/>
                </a:solidFill>
                <a:latin typeface="+mn-lt"/>
                <a:ea typeface="+mn-ea"/>
                <a:cs typeface="+mn-cs"/>
              </a:rPr>
              <a:t>TBIP provides temporary support services for Washington’s English language learners (ELLs) in public schools with the dual goals of helping students become proficient in English and meeting state learning standards. </a:t>
            </a:r>
            <a:endParaRPr lang="en-US" dirty="0" smtClean="0"/>
          </a:p>
          <a:p>
            <a:pPr lvl="0"/>
            <a:r>
              <a:rPr lang="en-US" sz="1200" kern="1200" dirty="0" smtClean="0">
                <a:solidFill>
                  <a:schemeClr val="tx1"/>
                </a:solidFill>
                <a:latin typeface="+mn-lt"/>
                <a:ea typeface="+mn-ea"/>
                <a:cs typeface="+mn-cs"/>
              </a:rPr>
              <a:t>The program serves about 98,472 ELL students (2010-2011), with the large majority of ELLs statewide speaking Spanish (67 percent), followed by Russian, Vietnamese, Somali, Ukrainian, Chinese, Korean, </a:t>
            </a:r>
            <a:r>
              <a:rPr lang="en-US" sz="1200" kern="1200" dirty="0" err="1" smtClean="0">
                <a:solidFill>
                  <a:schemeClr val="tx1"/>
                </a:solidFill>
                <a:latin typeface="+mn-lt"/>
                <a:ea typeface="+mn-ea"/>
                <a:cs typeface="+mn-cs"/>
              </a:rPr>
              <a:t>Tagalog</a:t>
            </a:r>
            <a:r>
              <a:rPr lang="en-US" sz="1200" kern="1200" dirty="0" smtClean="0">
                <a:solidFill>
                  <a:schemeClr val="tx1"/>
                </a:solidFill>
                <a:latin typeface="+mn-lt"/>
                <a:ea typeface="+mn-ea"/>
                <a:cs typeface="+mn-cs"/>
              </a:rPr>
              <a:t>, or Arabic (totaling 19 percent). </a:t>
            </a:r>
            <a:endParaRPr lang="en-US" dirty="0" smtClean="0"/>
          </a:p>
          <a:p>
            <a:r>
              <a:rPr lang="en-US" sz="1200" kern="1200" dirty="0" smtClean="0">
                <a:solidFill>
                  <a:schemeClr val="tx1"/>
                </a:solidFill>
                <a:latin typeface="+mn-lt"/>
                <a:ea typeface="+mn-ea"/>
                <a:cs typeface="+mn-cs"/>
              </a:rPr>
              <a:t> </a:t>
            </a:r>
            <a:endParaRPr lang="en-US" dirty="0" smtClean="0"/>
          </a:p>
          <a:p>
            <a:r>
              <a:rPr lang="en-US" sz="1200" kern="1200" dirty="0" smtClean="0">
                <a:solidFill>
                  <a:schemeClr val="tx1"/>
                </a:solidFill>
                <a:latin typeface="+mn-lt"/>
                <a:ea typeface="+mn-ea"/>
                <a:cs typeface="+mn-cs"/>
              </a:rPr>
              <a:t>TBIP was created under the Transitional Bilingual Instruction Act of 1979 (WAC 392-160) in order to support students whose primary home language is not English. </a:t>
            </a:r>
            <a:endParaRPr lang="en-US" dirty="0" smtClean="0"/>
          </a:p>
          <a:p>
            <a:r>
              <a:rPr lang="en-US" sz="1200" kern="1200" dirty="0" smtClean="0">
                <a:solidFill>
                  <a:schemeClr val="tx1"/>
                </a:solidFill>
                <a:latin typeface="+mn-lt"/>
                <a:ea typeface="+mn-ea"/>
                <a:cs typeface="+mn-cs"/>
              </a:rPr>
              <a:t> </a:t>
            </a:r>
            <a:endParaRPr lang="en-US" dirty="0" smtClean="0"/>
          </a:p>
          <a:p>
            <a:r>
              <a:rPr lang="en-US" sz="1200" kern="1200" dirty="0" smtClean="0">
                <a:solidFill>
                  <a:schemeClr val="tx1"/>
                </a:solidFill>
                <a:latin typeface="+mn-lt"/>
                <a:ea typeface="+mn-ea"/>
                <a:cs typeface="+mn-cs"/>
              </a:rPr>
              <a:t>In 2010-11, districts contributed approximately $12.5 million beyond state TBIP funding, in addition to an unknown amount of levy funds. The majority of the TBIP funding is currently spent on teacher and staff salaries and benefits (96 percent), followed by instructional supplies (2 percent).Under the new TBIP funding formula (ESHB 1087 – 2011), allocations are based on the number of TBIP-eligible students in each school who are enrolled in the program. </a:t>
            </a:r>
            <a:endParaRPr lang="en-US" dirty="0" smtClean="0"/>
          </a:p>
          <a:p>
            <a:r>
              <a:rPr lang="en-US" sz="1200" kern="1200" dirty="0" smtClean="0">
                <a:solidFill>
                  <a:schemeClr val="tx1"/>
                </a:solidFill>
                <a:latin typeface="+mn-lt"/>
                <a:ea typeface="+mn-ea"/>
                <a:cs typeface="+mn-cs"/>
              </a:rPr>
              <a:t>ESHB 1087; RCW 28A.150.260(10)(b)</a:t>
            </a:r>
          </a:p>
          <a:p>
            <a:endParaRPr lang="en-US" dirty="0"/>
          </a:p>
        </p:txBody>
      </p:sp>
      <p:sp>
        <p:nvSpPr>
          <p:cNvPr id="4" name="Slide Number Placeholder 3"/>
          <p:cNvSpPr>
            <a:spLocks noGrp="1"/>
          </p:cNvSpPr>
          <p:nvPr>
            <p:ph type="sldNum" sz="quarter" idx="10"/>
          </p:nvPr>
        </p:nvSpPr>
        <p:spPr/>
        <p:txBody>
          <a:bodyPr/>
          <a:lstStyle/>
          <a:p>
            <a:fld id="{D73BC350-D45F-429F-831E-8BC6CB3507B0}"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73BC350-D45F-429F-831E-8BC6CB3507B0}"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3BC350-D45F-429F-831E-8BC6CB3507B0}" type="slidenum">
              <a:rPr lang="en-US" smtClean="0"/>
              <a:pPr/>
              <a:t>14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Times New Roman" pitchFamily="18" charset="0"/>
                <a:ea typeface="+mn-ea"/>
                <a:cs typeface="Times New Roman" pitchFamily="18" charset="0"/>
              </a:rPr>
              <a:t>The Equity in Education Coalition is a state wide coalition that is looking at a more targeted and comprehensive approach to improve educational achievement and growth as well as closing the Opportunity/Achievement gap throughout the State of Washington. </a:t>
            </a:r>
          </a:p>
          <a:p>
            <a:endParaRPr lang="en-US" sz="1200" kern="1200" baseline="0" dirty="0" smtClean="0">
              <a:solidFill>
                <a:schemeClr val="tx1"/>
              </a:solidFill>
              <a:latin typeface="Times New Roman" pitchFamily="18" charset="0"/>
              <a:ea typeface="+mn-ea"/>
              <a:cs typeface="Times New Roman" pitchFamily="18" charset="0"/>
            </a:endParaRPr>
          </a:p>
          <a:p>
            <a:r>
              <a:rPr lang="en-US" sz="1200" kern="1200" baseline="0" dirty="0" smtClean="0">
                <a:solidFill>
                  <a:schemeClr val="tx1"/>
                </a:solidFill>
                <a:latin typeface="Times New Roman" pitchFamily="18" charset="0"/>
                <a:ea typeface="+mn-ea"/>
                <a:cs typeface="Times New Roman" pitchFamily="18" charset="0"/>
              </a:rPr>
              <a:t>As a Coalition representative of communities of color and low-income communities, we are taking a strategic approach to closing the Opportunity/Achievement Gap that takes into account the effects of race, homelessness, racial and institutional discrimination, children and parents whose first language is not English, poverty, and family instability. </a:t>
            </a:r>
          </a:p>
          <a:p>
            <a:endParaRPr lang="en-US" sz="1200" kern="1200" baseline="0" dirty="0" smtClean="0">
              <a:solidFill>
                <a:schemeClr val="tx1"/>
              </a:solidFill>
              <a:latin typeface="Times New Roman" pitchFamily="18" charset="0"/>
              <a:ea typeface="+mn-ea"/>
              <a:cs typeface="Times New Roman" pitchFamily="18" charset="0"/>
            </a:endParaRPr>
          </a:p>
        </p:txBody>
      </p:sp>
      <p:sp>
        <p:nvSpPr>
          <p:cNvPr id="4" name="Slide Number Placeholder 3"/>
          <p:cNvSpPr>
            <a:spLocks noGrp="1"/>
          </p:cNvSpPr>
          <p:nvPr>
            <p:ph type="sldNum" sz="quarter" idx="10"/>
          </p:nvPr>
        </p:nvSpPr>
        <p:spPr/>
        <p:txBody>
          <a:bodyPr/>
          <a:lstStyle/>
          <a:p>
            <a:fld id="{D73BC350-D45F-429F-831E-8BC6CB3507B0}" type="slidenum">
              <a:rPr lang="en-US" smtClean="0"/>
              <a:pPr/>
              <a:t>2</a:t>
            </a:fld>
            <a:endParaRPr lang="en-US"/>
          </a:p>
        </p:txBody>
      </p:sp>
    </p:spTree>
    <p:extLst>
      <p:ext uri="{BB962C8B-B14F-4D97-AF65-F5344CB8AC3E}">
        <p14:creationId xmlns:p14="http://schemas.microsoft.com/office/powerpoint/2010/main" val="41928200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smtClean="0">
                <a:solidFill>
                  <a:schemeClr val="tx1"/>
                </a:solidFill>
              </a:rPr>
              <a:t>The movement to close the Opportunity/Achievement gap must be accompanied by a commitment at the state, district and school levels to provide all students with equal access to the opportunity to learn. To close the opportunity/achievement gap the state must not only hold schools accountable for student outcomes, but for the equitable distribution of requisite resources as well. </a:t>
            </a:r>
          </a:p>
          <a:p>
            <a:endParaRPr lang="en-US" dirty="0" smtClean="0">
              <a:solidFill>
                <a:schemeClr val="tx1"/>
              </a:solidFill>
            </a:endParaRPr>
          </a:p>
          <a:p>
            <a:endParaRPr lang="en-US" dirty="0"/>
          </a:p>
        </p:txBody>
      </p:sp>
      <p:sp>
        <p:nvSpPr>
          <p:cNvPr id="4" name="Slide Number Placeholder 3"/>
          <p:cNvSpPr>
            <a:spLocks noGrp="1"/>
          </p:cNvSpPr>
          <p:nvPr>
            <p:ph type="sldNum" sz="quarter" idx="10"/>
          </p:nvPr>
        </p:nvSpPr>
        <p:spPr/>
        <p:txBody>
          <a:bodyPr/>
          <a:lstStyle/>
          <a:p>
            <a:fld id="{D73BC350-D45F-429F-831E-8BC6CB3507B0}" type="slidenum">
              <a:rPr lang="en-US" smtClean="0"/>
              <a:pPr/>
              <a:t>3</a:t>
            </a:fld>
            <a:endParaRPr lang="en-US"/>
          </a:p>
        </p:txBody>
      </p:sp>
    </p:spTree>
    <p:extLst>
      <p:ext uri="{BB962C8B-B14F-4D97-AF65-F5344CB8AC3E}">
        <p14:creationId xmlns:p14="http://schemas.microsoft.com/office/powerpoint/2010/main" val="32476360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D73BC350-D45F-429F-831E-8BC6CB3507B0}"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normAutofit fontScale="70000" lnSpcReduction="20000"/>
          </a:bodyPr>
          <a:lstStyle/>
          <a:p>
            <a:r>
              <a:rPr lang="en-US" sz="1200" b="1" i="1" kern="1200" baseline="0" dirty="0" smtClean="0">
                <a:solidFill>
                  <a:schemeClr val="tx1"/>
                </a:solidFill>
                <a:latin typeface="Times New Roman" pitchFamily="18" charset="0"/>
                <a:ea typeface="+mn-ea"/>
                <a:cs typeface="Times New Roman" pitchFamily="18" charset="0"/>
              </a:rPr>
              <a:t>Home Factors: </a:t>
            </a:r>
            <a:r>
              <a:rPr lang="en-US" sz="1200" b="1" i="0" kern="1200" baseline="0" dirty="0" smtClean="0">
                <a:solidFill>
                  <a:schemeClr val="tx1"/>
                </a:solidFill>
                <a:latin typeface="Times New Roman" pitchFamily="18" charset="0"/>
                <a:ea typeface="+mn-ea"/>
                <a:cs typeface="Times New Roman" pitchFamily="18" charset="0"/>
              </a:rPr>
              <a:t>While not the definitive explanation of the opportunity/achievement gap, the role of poverty, homelessness, hunger, access to health and dental care, domestic violence should nonetheless not be dismissed. </a:t>
            </a:r>
          </a:p>
          <a:p>
            <a:endParaRPr lang="en-US" sz="1200" b="1" i="0" kern="1200" baseline="0" dirty="0" smtClean="0">
              <a:solidFill>
                <a:schemeClr val="tx1"/>
              </a:solidFill>
              <a:latin typeface="Times New Roman" pitchFamily="18" charset="0"/>
              <a:ea typeface="+mn-ea"/>
              <a:cs typeface="Times New Roman" pitchFamily="18" charset="0"/>
            </a:endParaRPr>
          </a:p>
          <a:p>
            <a:r>
              <a:rPr lang="en-US" sz="1200" b="1" i="1" kern="1200" baseline="0" dirty="0" smtClean="0">
                <a:solidFill>
                  <a:schemeClr val="tx1"/>
                </a:solidFill>
                <a:latin typeface="Times New Roman" pitchFamily="18" charset="0"/>
                <a:ea typeface="+mn-ea"/>
                <a:cs typeface="Times New Roman" pitchFamily="18" charset="0"/>
              </a:rPr>
              <a:t>School Factors: </a:t>
            </a:r>
            <a:r>
              <a:rPr lang="en-US" sz="1200" b="1" i="0" kern="1200" baseline="0" dirty="0" smtClean="0">
                <a:solidFill>
                  <a:schemeClr val="tx1"/>
                </a:solidFill>
                <a:latin typeface="Times New Roman" pitchFamily="18" charset="0"/>
                <a:ea typeface="+mn-ea"/>
                <a:cs typeface="Times New Roman" pitchFamily="18" charset="0"/>
              </a:rPr>
              <a:t>The level and allocation of educational resources impacts student performance, particularly for low- income students and students of color. Institutional racism, lack of or lowered expectations, dilapidated school buildings, lack of textbooks, lack of technology all add to the barriers that low income children face when trying to access equitable opportunity to excellent education. </a:t>
            </a:r>
          </a:p>
          <a:p>
            <a:endParaRPr lang="en-US" sz="1200" b="1" i="0" kern="1200" baseline="0" dirty="0" smtClean="0">
              <a:solidFill>
                <a:schemeClr val="tx1"/>
              </a:solidFill>
              <a:latin typeface="Times New Roman" pitchFamily="18" charset="0"/>
              <a:ea typeface="+mn-ea"/>
              <a:cs typeface="Times New Roman" pitchFamily="18" charset="0"/>
            </a:endParaRPr>
          </a:p>
          <a:p>
            <a:r>
              <a:rPr lang="en-US" sz="1200" b="1" i="1" kern="1200" baseline="0" dirty="0" smtClean="0">
                <a:solidFill>
                  <a:schemeClr val="tx1"/>
                </a:solidFill>
                <a:latin typeface="Times New Roman" pitchFamily="18" charset="0"/>
                <a:ea typeface="+mn-ea"/>
                <a:cs typeface="Times New Roman" pitchFamily="18" charset="0"/>
              </a:rPr>
              <a:t>Funding: </a:t>
            </a:r>
            <a:r>
              <a:rPr lang="en-US" sz="1200" b="1" i="0" kern="1200" baseline="0" dirty="0" smtClean="0">
                <a:solidFill>
                  <a:schemeClr val="tx1"/>
                </a:solidFill>
                <a:latin typeface="Times New Roman" pitchFamily="18" charset="0"/>
                <a:ea typeface="+mn-ea"/>
                <a:cs typeface="Times New Roman" pitchFamily="18" charset="0"/>
              </a:rPr>
              <a:t>Despite efforts since the 1960’s to address the financial inequalities inherent in school funding, districts with the highest enrollments of low income students and students of color have less money to spend per student than districts with the lowest enrollments of these student populations. </a:t>
            </a:r>
          </a:p>
          <a:p>
            <a:endParaRPr lang="en-US" sz="1200" b="1" i="0" kern="1200" baseline="0" dirty="0" smtClean="0">
              <a:solidFill>
                <a:schemeClr val="tx1"/>
              </a:solidFill>
              <a:latin typeface="Times New Roman" pitchFamily="18" charset="0"/>
              <a:ea typeface="+mn-ea"/>
              <a:cs typeface="Times New Roman" pitchFamily="18" charset="0"/>
            </a:endParaRPr>
          </a:p>
          <a:p>
            <a:r>
              <a:rPr lang="en-US" sz="1200" b="1" i="1" kern="1200" baseline="0" dirty="0" smtClean="0">
                <a:solidFill>
                  <a:schemeClr val="tx1"/>
                </a:solidFill>
                <a:latin typeface="Times New Roman" pitchFamily="18" charset="0"/>
                <a:ea typeface="+mn-ea"/>
                <a:cs typeface="Times New Roman" pitchFamily="18" charset="0"/>
              </a:rPr>
              <a:t>Teacher Talent: </a:t>
            </a:r>
            <a:r>
              <a:rPr lang="en-US" sz="1200" b="1" i="0" kern="1200" baseline="0" dirty="0" smtClean="0">
                <a:solidFill>
                  <a:schemeClr val="tx1"/>
                </a:solidFill>
                <a:latin typeface="Times New Roman" pitchFamily="18" charset="0"/>
                <a:ea typeface="+mn-ea"/>
                <a:cs typeface="Times New Roman" pitchFamily="18" charset="0"/>
              </a:rPr>
              <a:t>Regardless of initial achievement level, students taught by experienced teachers perform better than those taught by inexperienced teachers. Equity in Education Coalition Policy Recommendations </a:t>
            </a:r>
          </a:p>
          <a:p>
            <a:endParaRPr lang="en-US" sz="1200" kern="1200" baseline="0" dirty="0" smtClean="0">
              <a:solidFill>
                <a:schemeClr val="tx1"/>
              </a:solidFill>
              <a:latin typeface="Times New Roman" pitchFamily="18" charset="0"/>
              <a:ea typeface="+mn-ea"/>
              <a:cs typeface="Times New Roman" pitchFamily="18" charset="0"/>
            </a:endParaRPr>
          </a:p>
          <a:p>
            <a:r>
              <a:rPr lang="en-US" sz="1200" kern="1200" baseline="0" dirty="0" smtClean="0">
                <a:solidFill>
                  <a:schemeClr val="tx1"/>
                </a:solidFill>
                <a:latin typeface="Times New Roman" pitchFamily="18" charset="0"/>
                <a:ea typeface="+mn-ea"/>
                <a:cs typeface="Times New Roman" pitchFamily="18" charset="0"/>
              </a:rPr>
              <a:t>The research on the distribution of teachers indicates the following: </a:t>
            </a:r>
          </a:p>
          <a:p>
            <a:r>
              <a:rPr lang="en-US" sz="1200" kern="1200" baseline="0" dirty="0" smtClean="0">
                <a:solidFill>
                  <a:schemeClr val="tx1"/>
                </a:solidFill>
                <a:latin typeface="Times New Roman" pitchFamily="18" charset="0"/>
                <a:ea typeface="+mn-ea"/>
                <a:cs typeface="Times New Roman" pitchFamily="18" charset="0"/>
              </a:rPr>
              <a:t> Low- income students and students of color are more likely to be taught by inexperienced, under-trained, and out-of- field teachers. </a:t>
            </a:r>
          </a:p>
          <a:p>
            <a:r>
              <a:rPr lang="en-US" sz="1200" kern="1200" baseline="0" dirty="0" smtClean="0">
                <a:solidFill>
                  <a:schemeClr val="tx1"/>
                </a:solidFill>
                <a:latin typeface="Times New Roman" pitchFamily="18" charset="0"/>
                <a:ea typeface="+mn-ea"/>
                <a:cs typeface="Times New Roman" pitchFamily="18" charset="0"/>
              </a:rPr>
              <a:t> Inequities in access to experienced and highly trained teachers among disadvantaged students exist </a:t>
            </a:r>
            <a:r>
              <a:rPr lang="en-US" sz="1200" i="1" kern="1200" baseline="0" dirty="0" smtClean="0">
                <a:solidFill>
                  <a:schemeClr val="tx1"/>
                </a:solidFill>
                <a:latin typeface="Times New Roman" pitchFamily="18" charset="0"/>
                <a:ea typeface="+mn-ea"/>
                <a:cs typeface="Times New Roman" pitchFamily="18" charset="0"/>
              </a:rPr>
              <a:t>within districts. Within a given district, schools with particularly disadvantaged students are likely to have less-educated and less experienced teachers. </a:t>
            </a:r>
          </a:p>
          <a:p>
            <a:r>
              <a:rPr lang="en-US" sz="1200" kern="1200" baseline="0" dirty="0" smtClean="0">
                <a:solidFill>
                  <a:schemeClr val="tx1"/>
                </a:solidFill>
                <a:latin typeface="Times New Roman" pitchFamily="18" charset="0"/>
                <a:ea typeface="+mn-ea"/>
                <a:cs typeface="Times New Roman" pitchFamily="18" charset="0"/>
              </a:rPr>
              <a:t> Patterns of unequal access to quality teachers appear </a:t>
            </a:r>
            <a:r>
              <a:rPr lang="en-US" sz="1200" i="1" kern="1200" baseline="0" dirty="0" smtClean="0">
                <a:solidFill>
                  <a:schemeClr val="tx1"/>
                </a:solidFill>
                <a:latin typeface="Times New Roman" pitchFamily="18" charset="0"/>
                <a:ea typeface="+mn-ea"/>
                <a:cs typeface="Times New Roman" pitchFamily="18" charset="0"/>
              </a:rPr>
              <a:t>within schools. Low-income and minority students, when attending affluent schools, also have less access to the best teachers. </a:t>
            </a:r>
          </a:p>
          <a:p>
            <a:r>
              <a:rPr lang="en-US" sz="1200" kern="1200" baseline="0" dirty="0" smtClean="0">
                <a:solidFill>
                  <a:schemeClr val="tx1"/>
                </a:solidFill>
                <a:latin typeface="Times New Roman" pitchFamily="18" charset="0"/>
                <a:ea typeface="+mn-ea"/>
                <a:cs typeface="Times New Roman" pitchFamily="18" charset="0"/>
              </a:rPr>
              <a:t> Schools that report difficulty attracting teachers, such as those found in rural and urban areas, are nearly twice as likely to have higher than average rates of teacher turnover. Teachers in schools with minority enrollments of 50% or more migrate at twice the rate of teachers in schools with relatively few minority students. </a:t>
            </a:r>
          </a:p>
          <a:p>
            <a:endParaRPr lang="en-US" sz="1200" kern="1200" baseline="0" dirty="0" smtClean="0">
              <a:solidFill>
                <a:schemeClr val="tx1"/>
              </a:solidFill>
              <a:latin typeface="Times New Roman" pitchFamily="18" charset="0"/>
              <a:ea typeface="+mn-ea"/>
              <a:cs typeface="Times New Roman" pitchFamily="18" charset="0"/>
            </a:endParaRPr>
          </a:p>
          <a:p>
            <a:r>
              <a:rPr lang="en-US" sz="1200" b="1" i="1" kern="1200" baseline="0" dirty="0" smtClean="0">
                <a:solidFill>
                  <a:schemeClr val="tx1"/>
                </a:solidFill>
                <a:latin typeface="Times New Roman" pitchFamily="18" charset="0"/>
                <a:ea typeface="+mn-ea"/>
                <a:cs typeface="Times New Roman" pitchFamily="18" charset="0"/>
              </a:rPr>
              <a:t>Academic Rigor: </a:t>
            </a:r>
            <a:r>
              <a:rPr lang="en-US" sz="1200" b="1" i="0" kern="1200" baseline="0" dirty="0" smtClean="0">
                <a:solidFill>
                  <a:schemeClr val="tx1"/>
                </a:solidFill>
                <a:latin typeface="Times New Roman" pitchFamily="18" charset="0"/>
                <a:ea typeface="+mn-ea"/>
                <a:cs typeface="Times New Roman" pitchFamily="18" charset="0"/>
              </a:rPr>
              <a:t>Schools that serve low- income students and students of color are, on the whole, academically less rigorous. Nationally, about one-third of high schools do not offer any advanced courses in science and another 28% offer advanced work only in one science subject, most commonly biology. </a:t>
            </a:r>
          </a:p>
          <a:p>
            <a:r>
              <a:rPr lang="en-US" sz="1200" kern="1200" baseline="0" dirty="0" smtClean="0">
                <a:solidFill>
                  <a:schemeClr val="tx1"/>
                </a:solidFill>
                <a:latin typeface="Times New Roman" pitchFamily="18" charset="0"/>
                <a:ea typeface="+mn-ea"/>
                <a:cs typeface="Times New Roman" pitchFamily="18" charset="0"/>
              </a:rPr>
              <a:t>Even at schools with extensive advanced course offerings, students of color and low- income students are disproportionately under-represented in advanced classes. The mere presence of advanced courses does not guarantee that all students have access to a rigorous academic curriculum. Low-income students and students of color are not afforded access to the educational resources required for success. </a:t>
            </a:r>
          </a:p>
          <a:p>
            <a:endParaRPr lang="en-US" sz="1200" kern="1200" baseline="0" dirty="0" smtClean="0">
              <a:solidFill>
                <a:schemeClr val="tx1"/>
              </a:solidFill>
              <a:latin typeface="Times New Roman" pitchFamily="18" charset="0"/>
              <a:ea typeface="+mn-ea"/>
              <a:cs typeface="Times New Roman" pitchFamily="18" charset="0"/>
            </a:endParaRPr>
          </a:p>
          <a:p>
            <a:r>
              <a:rPr lang="en-US" sz="1200" b="1" i="1" kern="1200" baseline="0" dirty="0" smtClean="0">
                <a:solidFill>
                  <a:schemeClr val="tx1"/>
                </a:solidFill>
                <a:latin typeface="Times New Roman" pitchFamily="18" charset="0"/>
                <a:ea typeface="+mn-ea"/>
                <a:cs typeface="Times New Roman" pitchFamily="18" charset="0"/>
              </a:rPr>
              <a:t>Societal Factors: </a:t>
            </a:r>
            <a:r>
              <a:rPr lang="en-US" sz="1200" b="1" i="0" kern="1200" baseline="0" dirty="0" smtClean="0">
                <a:solidFill>
                  <a:schemeClr val="tx1"/>
                </a:solidFill>
                <a:latin typeface="Times New Roman" pitchFamily="18" charset="0"/>
                <a:ea typeface="+mn-ea"/>
                <a:cs typeface="Times New Roman" pitchFamily="18" charset="0"/>
              </a:rPr>
              <a:t>Prejudice and discrimination operate at all levels of our system of public education and have long been significant sources of educational difference among racial and ethnic groups in the United States. Centuries of discrimination have left a “residue of belief” that low-income students and students of color cannot succeed to high levels. </a:t>
            </a:r>
          </a:p>
        </p:txBody>
      </p:sp>
      <p:sp>
        <p:nvSpPr>
          <p:cNvPr id="4" name="Slide Number Placeholder 3"/>
          <p:cNvSpPr>
            <a:spLocks noGrp="1"/>
          </p:cNvSpPr>
          <p:nvPr>
            <p:ph type="sldNum" sz="quarter" idx="10"/>
          </p:nvPr>
        </p:nvSpPr>
        <p:spPr/>
        <p:txBody>
          <a:bodyPr/>
          <a:lstStyle/>
          <a:p>
            <a:fld id="{D73BC350-D45F-429F-831E-8BC6CB3507B0}" type="slidenum">
              <a:rPr lang="en-US" smtClean="0"/>
              <a:pPr/>
              <a:t>5</a:t>
            </a:fld>
            <a:endParaRPr lang="en-US"/>
          </a:p>
        </p:txBody>
      </p:sp>
    </p:spTree>
    <p:extLst>
      <p:ext uri="{BB962C8B-B14F-4D97-AF65-F5344CB8AC3E}">
        <p14:creationId xmlns:p14="http://schemas.microsoft.com/office/powerpoint/2010/main" val="25188885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baseline="0" dirty="0" smtClean="0">
                <a:solidFill>
                  <a:schemeClr val="tx1"/>
                </a:solidFill>
                <a:latin typeface="+mn-lt"/>
                <a:ea typeface="+mn-ea"/>
                <a:cs typeface="+mn-cs"/>
              </a:rPr>
              <a:t>Closing the Opportunity/Achievement Gap </a:t>
            </a:r>
          </a:p>
          <a:p>
            <a:r>
              <a:rPr lang="en-US" sz="1200" kern="1200" baseline="0" dirty="0" smtClean="0">
                <a:solidFill>
                  <a:schemeClr val="tx1"/>
                </a:solidFill>
                <a:latin typeface="+mn-lt"/>
                <a:ea typeface="+mn-ea"/>
                <a:cs typeface="+mn-cs"/>
              </a:rPr>
              <a:t>The opportunity/achievement gap can be closed, but not with quick fixes. </a:t>
            </a:r>
          </a:p>
          <a:p>
            <a:r>
              <a:rPr lang="en-US" sz="1200" kern="1200" baseline="0" dirty="0" smtClean="0">
                <a:solidFill>
                  <a:schemeClr val="tx1"/>
                </a:solidFill>
                <a:latin typeface="+mn-lt"/>
                <a:ea typeface="+mn-ea"/>
                <a:cs typeface="+mn-cs"/>
              </a:rPr>
              <a:t>Closing the gap is a complex task that requires multiple, simultaneous, coherent, and long-term efforts that target school and societal issues. Responsibility must be shared by policymakers, educators, Equity in Education Coalition Policy Recommendations </a:t>
            </a:r>
          </a:p>
          <a:p>
            <a:r>
              <a:rPr lang="en-US" sz="1200" kern="1200" baseline="0" dirty="0" smtClean="0">
                <a:solidFill>
                  <a:schemeClr val="tx1"/>
                </a:solidFill>
                <a:latin typeface="+mn-lt"/>
                <a:ea typeface="+mn-ea"/>
                <a:cs typeface="+mn-cs"/>
              </a:rPr>
              <a:t>community leaders, parents and students. State policy should be designed with educational equity in mind from the start. </a:t>
            </a:r>
          </a:p>
          <a:p>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73BC350-D45F-429F-831E-8BC6CB3507B0}" type="slidenum">
              <a:rPr lang="en-US" smtClean="0"/>
              <a:pPr/>
              <a:t>6</a:t>
            </a:fld>
            <a:endParaRPr lang="en-US"/>
          </a:p>
        </p:txBody>
      </p:sp>
    </p:spTree>
    <p:extLst>
      <p:ext uri="{BB962C8B-B14F-4D97-AF65-F5344CB8AC3E}">
        <p14:creationId xmlns:p14="http://schemas.microsoft.com/office/powerpoint/2010/main" val="2528067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baseline="0" dirty="0" smtClean="0">
                <a:solidFill>
                  <a:schemeClr val="tx1"/>
                </a:solidFill>
                <a:latin typeface="+mn-lt"/>
                <a:ea typeface="+mn-ea"/>
                <a:cs typeface="+mn-cs"/>
              </a:rPr>
              <a:t>Schools Accountable for Equity: Policy Implications </a:t>
            </a:r>
          </a:p>
          <a:p>
            <a:r>
              <a:rPr lang="en-US" sz="1200" kern="1200" baseline="0" dirty="0" smtClean="0">
                <a:solidFill>
                  <a:schemeClr val="tx1"/>
                </a:solidFill>
                <a:latin typeface="+mn-lt"/>
                <a:ea typeface="+mn-ea"/>
                <a:cs typeface="+mn-cs"/>
              </a:rPr>
              <a:t>School accountability should be viewed as a reciprocal relationship; the state cannot simply demand performance from its schools and districts, but rather must provide them with the resources and freedom of action to improve instruction. The following recommendations identify key features of an equity-centered system of school accountability. </a:t>
            </a:r>
          </a:p>
          <a:p>
            <a:r>
              <a:rPr lang="en-US" sz="1200" kern="1200" baseline="0" dirty="0" smtClean="0">
                <a:solidFill>
                  <a:schemeClr val="tx1"/>
                </a:solidFill>
                <a:latin typeface="+mn-lt"/>
                <a:ea typeface="+mn-ea"/>
                <a:cs typeface="+mn-cs"/>
              </a:rPr>
              <a:t>1. Produce and use disaggregated data in ways that increase awareness of persistent low achievement. </a:t>
            </a:r>
          </a:p>
          <a:p>
            <a:r>
              <a:rPr lang="en-US" sz="1200" kern="1200" baseline="0" dirty="0" smtClean="0">
                <a:solidFill>
                  <a:schemeClr val="tx1"/>
                </a:solidFill>
                <a:latin typeface="+mn-lt"/>
                <a:ea typeface="+mn-ea"/>
                <a:cs typeface="+mn-cs"/>
              </a:rPr>
              <a:t>2. Measure improvement and growth over time. </a:t>
            </a:r>
          </a:p>
          <a:p>
            <a:r>
              <a:rPr lang="en-US" sz="1200" kern="1200" baseline="0" dirty="0" smtClean="0">
                <a:solidFill>
                  <a:schemeClr val="tx1"/>
                </a:solidFill>
                <a:latin typeface="+mn-lt"/>
                <a:ea typeface="+mn-ea"/>
                <a:cs typeface="+mn-cs"/>
              </a:rPr>
              <a:t>3. Measure gaps in achievement as well as changes in overall achievement. </a:t>
            </a:r>
          </a:p>
          <a:p>
            <a:r>
              <a:rPr lang="en-US" sz="1200" kern="1200" baseline="0" dirty="0" smtClean="0">
                <a:solidFill>
                  <a:schemeClr val="tx1"/>
                </a:solidFill>
                <a:latin typeface="+mn-lt"/>
                <a:ea typeface="+mn-ea"/>
                <a:cs typeface="+mn-cs"/>
              </a:rPr>
              <a:t>4. Ensure that the conditions for teaching and learning are present and students have equal opportunity to master high standards. </a:t>
            </a:r>
          </a:p>
          <a:p>
            <a:r>
              <a:rPr lang="en-US" sz="1200" kern="1200" baseline="0" dirty="0" smtClean="0">
                <a:solidFill>
                  <a:schemeClr val="tx1"/>
                </a:solidFill>
                <a:latin typeface="+mn-lt"/>
                <a:ea typeface="+mn-ea"/>
                <a:cs typeface="+mn-cs"/>
              </a:rPr>
              <a:t>5. Help educators improve instruction. </a:t>
            </a:r>
          </a:p>
          <a:p>
            <a:r>
              <a:rPr lang="en-US" sz="1200" kern="1200" baseline="0" dirty="0" smtClean="0">
                <a:solidFill>
                  <a:schemeClr val="tx1"/>
                </a:solidFill>
                <a:latin typeface="+mn-lt"/>
                <a:ea typeface="+mn-ea"/>
                <a:cs typeface="+mn-cs"/>
              </a:rPr>
              <a:t>6. Design a system of comprehensive support and assistance for low-performing schools. </a:t>
            </a:r>
          </a:p>
          <a:p>
            <a:r>
              <a:rPr lang="en-US" sz="1200" kern="1200" baseline="0" dirty="0" smtClean="0">
                <a:solidFill>
                  <a:schemeClr val="tx1"/>
                </a:solidFill>
                <a:latin typeface="+mn-lt"/>
                <a:ea typeface="+mn-ea"/>
                <a:cs typeface="+mn-cs"/>
              </a:rPr>
              <a:t>7. Ensure that assistance builds school capacity and is school-specific. </a:t>
            </a:r>
          </a:p>
          <a:p>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73BC350-D45F-429F-831E-8BC6CB3507B0}" type="slidenum">
              <a:rPr lang="en-US" smtClean="0"/>
              <a:pPr/>
              <a:t>7</a:t>
            </a:fld>
            <a:endParaRPr lang="en-US"/>
          </a:p>
        </p:txBody>
      </p:sp>
    </p:spTree>
    <p:extLst>
      <p:ext uri="{BB962C8B-B14F-4D97-AF65-F5344CB8AC3E}">
        <p14:creationId xmlns:p14="http://schemas.microsoft.com/office/powerpoint/2010/main" val="26766296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dirty="0" smtClean="0">
                <a:solidFill>
                  <a:schemeClr val="tx1"/>
                </a:solidFill>
              </a:rPr>
              <a:t>Washington is home to more than 400,000 children from birth to age 5. </a:t>
            </a:r>
          </a:p>
          <a:p>
            <a:endParaRPr lang="en-US" dirty="0" smtClean="0">
              <a:solidFill>
                <a:schemeClr val="tx1"/>
              </a:solidFill>
            </a:endParaRPr>
          </a:p>
          <a:p>
            <a:r>
              <a:rPr lang="en-US" dirty="0" smtClean="0">
                <a:solidFill>
                  <a:schemeClr val="tx1"/>
                </a:solidFill>
              </a:rPr>
              <a:t>Currently, more than 1 in 3 are children of color. Children of color are already disproportionately affected by poverty, and the number of children in poverty overall has increased in recent years. </a:t>
            </a:r>
          </a:p>
          <a:p>
            <a:endParaRPr lang="en-US" dirty="0" smtClean="0">
              <a:solidFill>
                <a:schemeClr val="tx1"/>
              </a:solidFill>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Rigorous research finds that high-quality early education can equip young children with life skills everyone needs: the ability to pay attention, respond well to stress, and interact successfully with others.  </a:t>
            </a:r>
          </a:p>
          <a:p>
            <a:endParaRPr lang="en-US" dirty="0" smtClean="0"/>
          </a:p>
          <a:p>
            <a:r>
              <a:rPr lang="en-US" sz="1200" kern="1200" baseline="0" dirty="0" smtClean="0">
                <a:solidFill>
                  <a:schemeClr val="tx1"/>
                </a:solidFill>
                <a:latin typeface="+mn-lt"/>
                <a:ea typeface="+mn-ea"/>
                <a:cs typeface="+mn-cs"/>
              </a:rPr>
              <a:t> More than half of children across Washington have not had the opportunities they need prior to stepping into their first kindergarten classroom. </a:t>
            </a:r>
          </a:p>
          <a:p>
            <a:r>
              <a:rPr lang="en-US" sz="1200" kern="1200" baseline="0" dirty="0" smtClean="0">
                <a:solidFill>
                  <a:schemeClr val="tx1"/>
                </a:solidFill>
                <a:latin typeface="+mn-lt"/>
                <a:ea typeface="+mn-ea"/>
                <a:cs typeface="+mn-cs"/>
              </a:rPr>
              <a:t> Disparities in cognitive, social, behavioral, and health outcomes associated with family income, race and ethnicity, and home language are apparent at 9 months and increase by the time a child is two years old. These skills are critical to closing the opportunity and achievement gap. </a:t>
            </a:r>
          </a:p>
          <a:p>
            <a:endParaRPr lang="en-US" sz="1200"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(ECEAP). Year after year, there is a waiting list for this program. </a:t>
            </a:r>
          </a:p>
          <a:p>
            <a:r>
              <a:rPr lang="en-US" sz="1200" kern="1200" baseline="0" dirty="0" smtClean="0">
                <a:solidFill>
                  <a:schemeClr val="tx1"/>
                </a:solidFill>
                <a:latin typeface="+mn-lt"/>
                <a:ea typeface="+mn-ea"/>
                <a:cs typeface="+mn-cs"/>
              </a:rPr>
              <a:t>In the next biennium, Washington should take the next step by extending 1,500 more children the opportunity of high-quality </a:t>
            </a:r>
            <a:r>
              <a:rPr lang="en-US" sz="1200" kern="1200" baseline="0" dirty="0" err="1" smtClean="0">
                <a:solidFill>
                  <a:schemeClr val="tx1"/>
                </a:solidFill>
                <a:latin typeface="+mn-lt"/>
                <a:ea typeface="+mn-ea"/>
                <a:cs typeface="+mn-cs"/>
              </a:rPr>
              <a:t>PreK</a:t>
            </a:r>
            <a:r>
              <a:rPr lang="en-US" sz="1200" kern="1200" baseline="0" dirty="0" smtClean="0">
                <a:solidFill>
                  <a:schemeClr val="tx1"/>
                </a:solidFill>
                <a:latin typeface="+mn-lt"/>
                <a:ea typeface="+mn-ea"/>
                <a:cs typeface="+mn-cs"/>
              </a:rPr>
              <a:t> with integrated investment in proven birth to three programs. </a:t>
            </a:r>
          </a:p>
          <a:p>
            <a:endParaRPr lang="en-US" sz="1200" b="1"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The </a:t>
            </a:r>
            <a:r>
              <a:rPr lang="en-US" sz="1200" b="1" kern="1200" baseline="0" dirty="0" err="1" smtClean="0">
                <a:solidFill>
                  <a:schemeClr val="tx1"/>
                </a:solidFill>
                <a:latin typeface="+mn-lt"/>
                <a:ea typeface="+mn-ea"/>
                <a:cs typeface="+mn-cs"/>
              </a:rPr>
              <a:t>McCleary</a:t>
            </a:r>
            <a:r>
              <a:rPr lang="en-US" sz="1200" b="1" kern="1200" baseline="0" dirty="0" smtClean="0">
                <a:solidFill>
                  <a:schemeClr val="tx1"/>
                </a:solidFill>
                <a:latin typeface="+mn-lt"/>
                <a:ea typeface="+mn-ea"/>
                <a:cs typeface="+mn-cs"/>
              </a:rPr>
              <a:t> decision demands that the state provide all children with the opportunity for a basic education. </a:t>
            </a:r>
          </a:p>
          <a:p>
            <a:r>
              <a:rPr lang="en-US" sz="1200" kern="1200" baseline="0" dirty="0" smtClean="0">
                <a:solidFill>
                  <a:schemeClr val="tx1"/>
                </a:solidFill>
                <a:latin typeface="+mn-lt"/>
                <a:ea typeface="+mn-ea"/>
                <a:cs typeface="+mn-cs"/>
              </a:rPr>
              <a:t>Among its expectations, the State Supreme Court said a basic education is one in which a child may learn to “communicate successfully in a variety of ways and settings and with a variety of audiences,” to “think analytically, logically and creatively” and to “integrate different experiences and knowledge to form reasoned judgments and to solve problems.” </a:t>
            </a:r>
          </a:p>
          <a:p>
            <a:r>
              <a:rPr lang="en-US" sz="1200" kern="1200" baseline="0" dirty="0" smtClean="0">
                <a:solidFill>
                  <a:schemeClr val="tx1"/>
                </a:solidFill>
                <a:latin typeface="+mn-lt"/>
                <a:ea typeface="+mn-ea"/>
                <a:cs typeface="+mn-cs"/>
              </a:rPr>
              <a:t>In order to acquire the stuff of knowledge that </a:t>
            </a:r>
            <a:r>
              <a:rPr lang="en-US" sz="1200" kern="1200" baseline="0" dirty="0" err="1" smtClean="0">
                <a:solidFill>
                  <a:schemeClr val="tx1"/>
                </a:solidFill>
                <a:latin typeface="+mn-lt"/>
                <a:ea typeface="+mn-ea"/>
                <a:cs typeface="+mn-cs"/>
              </a:rPr>
              <a:t>McClearly</a:t>
            </a:r>
            <a:r>
              <a:rPr lang="en-US" sz="1200" kern="1200" baseline="0" dirty="0" smtClean="0">
                <a:solidFill>
                  <a:schemeClr val="tx1"/>
                </a:solidFill>
                <a:latin typeface="+mn-lt"/>
                <a:ea typeface="+mn-ea"/>
                <a:cs typeface="+mn-cs"/>
              </a:rPr>
              <a:t> also specifies – an understanding of mathematics, physics, civics and history – students must learn how to learn. </a:t>
            </a:r>
            <a:r>
              <a:rPr lang="en-US" sz="1200" i="1" kern="1200" baseline="0" dirty="0" smtClean="0">
                <a:solidFill>
                  <a:schemeClr val="tx1"/>
                </a:solidFill>
                <a:latin typeface="+mn-lt"/>
                <a:ea typeface="+mn-ea"/>
                <a:cs typeface="+mn-cs"/>
              </a:rPr>
              <a:t>The cognitive and behavioral expectations placed by </a:t>
            </a:r>
            <a:r>
              <a:rPr lang="en-US" sz="1200" i="1" kern="1200" baseline="0" dirty="0" err="1" smtClean="0">
                <a:solidFill>
                  <a:schemeClr val="tx1"/>
                </a:solidFill>
                <a:latin typeface="+mn-lt"/>
                <a:ea typeface="+mn-ea"/>
                <a:cs typeface="+mn-cs"/>
              </a:rPr>
              <a:t>McCleary</a:t>
            </a:r>
            <a:r>
              <a:rPr lang="en-US" sz="1200" i="1" kern="1200" baseline="0" dirty="0" smtClean="0">
                <a:solidFill>
                  <a:schemeClr val="tx1"/>
                </a:solidFill>
                <a:latin typeface="+mn-lt"/>
                <a:ea typeface="+mn-ea"/>
                <a:cs typeface="+mn-cs"/>
              </a:rPr>
              <a:t> on the K-12 system would be more effective if partially placed on Washington’s growing early learning infrastructure. </a:t>
            </a:r>
          </a:p>
          <a:p>
            <a:endParaRPr lang="en-US" sz="1200" b="1" kern="1200" baseline="0" dirty="0" smtClean="0">
              <a:solidFill>
                <a:schemeClr val="tx1"/>
              </a:solidFill>
              <a:latin typeface="+mn-lt"/>
              <a:ea typeface="+mn-ea"/>
              <a:cs typeface="+mn-cs"/>
            </a:endParaRPr>
          </a:p>
          <a:p>
            <a:r>
              <a:rPr lang="en-US" sz="1200" b="1" kern="1200" baseline="0" dirty="0" smtClean="0">
                <a:solidFill>
                  <a:schemeClr val="tx1"/>
                </a:solidFill>
                <a:latin typeface="+mn-lt"/>
                <a:ea typeface="+mn-ea"/>
                <a:cs typeface="+mn-cs"/>
              </a:rPr>
              <a:t>Legislators shall use a percentage of new funding for programs for children ages 0 -3 at-risk of school failure for the purpose of providing early, continuous, intensive and comprehensive child development and family support services. Such services will help families build a strong foundation for learning to prepare children for later school success. Equity in Education Coalition Policy Recommendations </a:t>
            </a:r>
          </a:p>
          <a:p>
            <a:endParaRPr lang="en-US" sz="1200" kern="1200" baseline="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73BC350-D45F-429F-831E-8BC6CB3507B0}" type="slidenum">
              <a:rPr lang="en-US" smtClean="0"/>
              <a:pPr/>
              <a:t>8</a:t>
            </a:fld>
            <a:endParaRPr lang="en-US"/>
          </a:p>
        </p:txBody>
      </p:sp>
    </p:spTree>
    <p:extLst>
      <p:ext uri="{BB962C8B-B14F-4D97-AF65-F5344CB8AC3E}">
        <p14:creationId xmlns:p14="http://schemas.microsoft.com/office/powerpoint/2010/main" val="29170368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sz="1200" dirty="0" smtClean="0"/>
              <a:t>Districts could increase the likelihood of success by devoting time to specific interventions backed by a strong evidence base, including one-on-one tutoring of students at risk of reading failure or small group monitoring of students at risk of dropping out of high school.</a:t>
            </a:r>
          </a:p>
          <a:p>
            <a:endParaRPr lang="en-US"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t>Extended Day Programs should have the flexibility to be tailored to the school district, school, culture and communities they are meant to serve. </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smtClean="0">
                <a:solidFill>
                  <a:schemeClr val="tx1"/>
                </a:solidFill>
              </a:rPr>
              <a:t>Extended day programs should be designed and implemented with evaluation in mind. A thorough and consistent data collection system will allow outcomes to be measured, compared and used in a meaningful way. </a:t>
            </a:r>
          </a:p>
          <a:p>
            <a:endParaRPr lang="en-US" dirty="0" smtClean="0"/>
          </a:p>
          <a:p>
            <a:pPr lvl="0"/>
            <a:r>
              <a:rPr lang="en-US" sz="1200" kern="1200" dirty="0" smtClean="0">
                <a:solidFill>
                  <a:schemeClr val="tx1"/>
                </a:solidFill>
                <a:latin typeface="+mn-lt"/>
                <a:ea typeface="+mn-ea"/>
                <a:cs typeface="+mn-cs"/>
              </a:rPr>
              <a:t>On average, students lose approximately 2.6 months of grade level equivalency in mathematical computation skills during the summer months.</a:t>
            </a:r>
          </a:p>
          <a:p>
            <a:pPr lvl="0"/>
            <a:r>
              <a:rPr lang="en-US" sz="1200" kern="1200" dirty="0" smtClean="0">
                <a:solidFill>
                  <a:schemeClr val="tx1"/>
                </a:solidFill>
                <a:latin typeface="+mn-lt"/>
                <a:ea typeface="+mn-ea"/>
                <a:cs typeface="+mn-cs"/>
              </a:rPr>
              <a:t>Research shows that teachers typically spend between 4 - 6 weeks re-teaching material that students have forgotten over the summer.</a:t>
            </a:r>
          </a:p>
          <a:p>
            <a:pPr lvl="0"/>
            <a:r>
              <a:rPr lang="en-US" sz="1200" kern="1200" dirty="0" smtClean="0">
                <a:solidFill>
                  <a:schemeClr val="tx1"/>
                </a:solidFill>
                <a:latin typeface="+mn-lt"/>
                <a:ea typeface="+mn-ea"/>
                <a:cs typeface="+mn-cs"/>
              </a:rPr>
              <a:t>Low-income children and children of color experience greater vacation and/or summer learning losses than their higher income and white peers.</a:t>
            </a:r>
          </a:p>
          <a:p>
            <a:pPr lvl="0"/>
            <a:r>
              <a:rPr lang="en-US" sz="1200" kern="1200" dirty="0" smtClean="0">
                <a:solidFill>
                  <a:schemeClr val="tx1"/>
                </a:solidFill>
                <a:latin typeface="+mn-lt"/>
                <a:ea typeface="+mn-ea"/>
                <a:cs typeface="+mn-cs"/>
              </a:rPr>
              <a:t>Children of color and from low income families are associated with greater externalizing issues (such as conduct disorders and hyperactivity) and academic problems if they don't have an after school or enrichment learning program to attend.</a:t>
            </a:r>
          </a:p>
          <a:p>
            <a:r>
              <a:rPr lang="en-US" sz="1200" kern="1200" dirty="0" smtClean="0">
                <a:solidFill>
                  <a:schemeClr val="tx1"/>
                </a:solidFill>
                <a:latin typeface="+mn-lt"/>
                <a:ea typeface="+mn-ea"/>
                <a:cs typeface="+mn-cs"/>
              </a:rPr>
              <a:t> </a:t>
            </a:r>
          </a:p>
          <a:p>
            <a:r>
              <a:rPr lang="en-US" sz="1200" kern="1200" dirty="0" smtClean="0">
                <a:solidFill>
                  <a:schemeClr val="tx1"/>
                </a:solidFill>
                <a:latin typeface="+mn-lt"/>
                <a:ea typeface="+mn-ea"/>
                <a:cs typeface="+mn-cs"/>
              </a:rPr>
              <a:t>Five primary benefits of adding time to the traditional school model: </a:t>
            </a:r>
          </a:p>
          <a:p>
            <a:pPr lvl="1"/>
            <a:r>
              <a:rPr lang="en-US" sz="1200" kern="1200" dirty="0" smtClean="0">
                <a:solidFill>
                  <a:schemeClr val="tx1"/>
                </a:solidFill>
                <a:latin typeface="+mn-lt"/>
                <a:ea typeface="+mn-ea"/>
                <a:cs typeface="+mn-cs"/>
              </a:rPr>
              <a:t>more time on task</a:t>
            </a:r>
          </a:p>
          <a:p>
            <a:pPr lvl="1"/>
            <a:r>
              <a:rPr lang="en-US" sz="1200" kern="1200" dirty="0" smtClean="0">
                <a:solidFill>
                  <a:schemeClr val="tx1"/>
                </a:solidFill>
                <a:latin typeface="+mn-lt"/>
                <a:ea typeface="+mn-ea"/>
                <a:cs typeface="+mn-cs"/>
              </a:rPr>
              <a:t>greater depth and breadth of learning </a:t>
            </a:r>
          </a:p>
          <a:p>
            <a:pPr lvl="1"/>
            <a:r>
              <a:rPr lang="en-US" sz="1200" kern="1200" dirty="0" smtClean="0">
                <a:solidFill>
                  <a:schemeClr val="tx1"/>
                </a:solidFill>
                <a:latin typeface="+mn-lt"/>
                <a:ea typeface="+mn-ea"/>
                <a:cs typeface="+mn-cs"/>
              </a:rPr>
              <a:t>more time for planning and professional development</a:t>
            </a:r>
          </a:p>
          <a:p>
            <a:pPr lvl="1"/>
            <a:r>
              <a:rPr lang="en-US" sz="1200" kern="1200" dirty="0" smtClean="0">
                <a:solidFill>
                  <a:schemeClr val="tx1"/>
                </a:solidFill>
                <a:latin typeface="+mn-lt"/>
                <a:ea typeface="+mn-ea"/>
                <a:cs typeface="+mn-cs"/>
              </a:rPr>
              <a:t>more time for enrichment and experiential learning</a:t>
            </a:r>
          </a:p>
          <a:p>
            <a:pPr lvl="1"/>
            <a:r>
              <a:rPr lang="en-US" sz="1200" kern="1200" dirty="0" smtClean="0">
                <a:solidFill>
                  <a:schemeClr val="tx1"/>
                </a:solidFill>
                <a:latin typeface="+mn-lt"/>
                <a:ea typeface="+mn-ea"/>
                <a:cs typeface="+mn-cs"/>
              </a:rPr>
              <a:t>stronger relationships between teachers and students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latin typeface="+mn-lt"/>
              <a:ea typeface="+mn-ea"/>
              <a:cs typeface="+mn-cs"/>
            </a:endParaRPr>
          </a:p>
        </p:txBody>
      </p:sp>
      <p:sp>
        <p:nvSpPr>
          <p:cNvPr id="4" name="Slide Number Placeholder 3"/>
          <p:cNvSpPr>
            <a:spLocks noGrp="1"/>
          </p:cNvSpPr>
          <p:nvPr>
            <p:ph type="sldNum" sz="quarter" idx="10"/>
          </p:nvPr>
        </p:nvSpPr>
        <p:spPr/>
        <p:txBody>
          <a:bodyPr/>
          <a:lstStyle/>
          <a:p>
            <a:fld id="{D73BC350-D45F-429F-831E-8BC6CB3507B0}" type="slidenum">
              <a:rPr lang="en-US" smtClean="0"/>
              <a:pPr/>
              <a:t>9</a:t>
            </a:fld>
            <a:endParaRPr lang="en-US"/>
          </a:p>
        </p:txBody>
      </p:sp>
    </p:spTree>
    <p:extLst>
      <p:ext uri="{BB962C8B-B14F-4D97-AF65-F5344CB8AC3E}">
        <p14:creationId xmlns:p14="http://schemas.microsoft.com/office/powerpoint/2010/main" val="3560432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4" y="69756"/>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81F8BF1-D9A0-458A-9FED-62A7D1FB52BE}" type="datetimeFigureOut">
              <a:rPr lang="en-US" smtClean="0"/>
              <a:pPr/>
              <a:t>1/15/2013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4A4AA2F7-D83E-4B17-A4F6-A2F0793C8F4F}" type="slidenum">
              <a:rPr lang="en-US" smtClean="0"/>
              <a:pPr/>
              <a:t>‹#›</a:t>
            </a:fld>
            <a:endParaRPr lang="en-US"/>
          </a:p>
        </p:txBody>
      </p:sp>
      <p:sp>
        <p:nvSpPr>
          <p:cNvPr id="7" name="Rectangle 6"/>
          <p:cNvSpPr/>
          <p:nvPr/>
        </p:nvSpPr>
        <p:spPr>
          <a:xfrm>
            <a:off x="62933" y="1449304"/>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3" y="1396721"/>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3"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1"/>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1F8BF1-D9A0-458A-9FED-62A7D1FB52BE}" type="datetimeFigureOut">
              <a:rPr lang="en-US" smtClean="0"/>
              <a:pPr/>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4AA2F7-D83E-4B17-A4F6-A2F0793C8F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2"/>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1"/>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1F8BF1-D9A0-458A-9FED-62A7D1FB52BE}" type="datetimeFigureOut">
              <a:rPr lang="en-US" smtClean="0"/>
              <a:pPr/>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4AA2F7-D83E-4B17-A4F6-A2F0793C8F4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81F8BF1-D9A0-458A-9FED-62A7D1FB52BE}" type="datetimeFigureOut">
              <a:rPr lang="en-US" smtClean="0"/>
              <a:pPr/>
              <a:t>1/15/2013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4AA2F7-D83E-4B17-A4F6-A2F0793C8F4F}"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4" y="69756"/>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1"/>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9"/>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81F8BF1-D9A0-458A-9FED-62A7D1FB52BE}" type="datetimeFigureOut">
              <a:rPr lang="en-US" smtClean="0"/>
              <a:pPr/>
              <a:t>1/15/2013</a:t>
            </a:fld>
            <a:endParaRPr lang="en-US"/>
          </a:p>
        </p:txBody>
      </p:sp>
      <p:sp>
        <p:nvSpPr>
          <p:cNvPr id="5" name="Footer Placeholder 4"/>
          <p:cNvSpPr>
            <a:spLocks noGrp="1"/>
          </p:cNvSpPr>
          <p:nvPr>
            <p:ph type="ftr" sz="quarter" idx="11"/>
          </p:nvPr>
        </p:nvSpPr>
        <p:spPr>
          <a:xfrm>
            <a:off x="800101" y="6172200"/>
            <a:ext cx="4000500" cy="457200"/>
          </a:xfrm>
        </p:spPr>
        <p:txBody>
          <a:bodyPr/>
          <a:lstStyle/>
          <a:p>
            <a:endParaRPr lang="en-US"/>
          </a:p>
        </p:txBody>
      </p:sp>
      <p:sp>
        <p:nvSpPr>
          <p:cNvPr id="7" name="Rectangle 6"/>
          <p:cNvSpPr/>
          <p:nvPr/>
        </p:nvSpPr>
        <p:spPr>
          <a:xfrm flipV="1">
            <a:off x="69413"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7" y="2341476"/>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7"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4A4AA2F7-D83E-4B17-A4F6-A2F0793C8F4F}"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81F8BF1-D9A0-458A-9FED-62A7D1FB52BE}" type="datetimeFigureOut">
              <a:rPr lang="en-US" smtClean="0"/>
              <a:pPr/>
              <a:t>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4AA2F7-D83E-4B17-A4F6-A2F0793C8F4F}"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1"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81F8BF1-D9A0-458A-9FED-62A7D1FB52BE}" type="datetimeFigureOut">
              <a:rPr lang="en-US" smtClean="0"/>
              <a:pPr/>
              <a:t>1/15/2013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4AA2F7-D83E-4B17-A4F6-A2F0793C8F4F}"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81F8BF1-D9A0-458A-9FED-62A7D1FB52BE}" type="datetimeFigureOut">
              <a:rPr lang="en-US" smtClean="0"/>
              <a:pPr/>
              <a:t>1/15/2013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4AA2F7-D83E-4B17-A4F6-A2F0793C8F4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1F8BF1-D9A0-458A-9FED-62A7D1FB52BE}" type="datetimeFigureOut">
              <a:rPr lang="en-US" smtClean="0"/>
              <a:pPr/>
              <a:t>1/15/2013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4AA2F7-D83E-4B17-A4F6-A2F0793C8F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9"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81F8BF1-D9A0-458A-9FED-62A7D1FB52BE}" type="datetimeFigureOut">
              <a:rPr lang="en-US" smtClean="0"/>
              <a:pPr/>
              <a:t>1/15/2013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4AA2F7-D83E-4B17-A4F6-A2F0793C8F4F}"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81F8BF1-D9A0-458A-9FED-62A7D1FB52BE}" type="datetimeFigureOut">
              <a:rPr lang="en-US" smtClean="0"/>
              <a:pPr/>
              <a:t>1/15/2013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4A4AA2F7-D83E-4B17-A4F6-A2F0793C8F4F}"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10" y="4650475"/>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1"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9" y="66676"/>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9"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1"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81F8BF1-D9A0-458A-9FED-62A7D1FB52BE}" type="datetimeFigureOut">
              <a:rPr lang="en-US" smtClean="0"/>
              <a:pPr/>
              <a:t>1/15/2013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4A4AA2F7-D83E-4B17-A4F6-A2F0793C8F4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295400" y="3886200"/>
            <a:ext cx="6400800" cy="1600200"/>
          </a:xfrm>
        </p:spPr>
        <p:txBody>
          <a:bodyPr/>
          <a:lstStyle/>
          <a:p>
            <a:r>
              <a:rPr lang="en-US" b="1" dirty="0">
                <a:solidFill>
                  <a:schemeClr val="tx1"/>
                </a:solidFill>
              </a:rPr>
              <a:t>POLICY RECOMMENDATIONS </a:t>
            </a:r>
            <a:endParaRPr lang="en-US" b="1" dirty="0" smtClean="0">
              <a:solidFill>
                <a:schemeClr val="tx1"/>
              </a:solidFill>
            </a:endParaRPr>
          </a:p>
          <a:p>
            <a:endParaRPr lang="en-US" b="1" dirty="0">
              <a:solidFill>
                <a:schemeClr val="tx1"/>
              </a:solidFill>
            </a:endParaRPr>
          </a:p>
          <a:p>
            <a:r>
              <a:rPr lang="en-US" b="1" dirty="0" smtClean="0">
                <a:solidFill>
                  <a:schemeClr val="tx1"/>
                </a:solidFill>
              </a:rPr>
              <a:t>EQUITY </a:t>
            </a:r>
            <a:r>
              <a:rPr lang="en-US" b="1" dirty="0">
                <a:solidFill>
                  <a:schemeClr val="tx1"/>
                </a:solidFill>
              </a:rPr>
              <a:t>IN EDUCATION COALITION </a:t>
            </a:r>
            <a:endParaRPr lang="en-US" dirty="0"/>
          </a:p>
        </p:txBody>
      </p:sp>
      <p:sp>
        <p:nvSpPr>
          <p:cNvPr id="2" name="Title 1"/>
          <p:cNvSpPr>
            <a:spLocks noGrp="1"/>
          </p:cNvSpPr>
          <p:nvPr>
            <p:ph type="ctrTitle"/>
          </p:nvPr>
        </p:nvSpPr>
        <p:spPr/>
        <p:txBody>
          <a:bodyPr>
            <a:normAutofit fontScale="90000"/>
          </a:bodyPr>
          <a:lstStyle/>
          <a:p>
            <a:r>
              <a:rPr lang="en-US" b="1" dirty="0"/>
              <a:t>CLOSING THE OPPORTUNITY/ACHIEVEMENT GAP </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790576"/>
          </a:xfrm>
        </p:spPr>
        <p:txBody>
          <a:bodyPr>
            <a:normAutofit fontScale="90000"/>
          </a:bodyPr>
          <a:lstStyle/>
          <a:p>
            <a:r>
              <a:rPr lang="en-US" b="1" dirty="0"/>
              <a:t>EXTENDED LEARNING PROGRAMS </a:t>
            </a:r>
            <a:endParaRPr lang="en-US" dirty="0"/>
          </a:p>
        </p:txBody>
      </p:sp>
      <p:sp>
        <p:nvSpPr>
          <p:cNvPr id="3" name="Text Placeholder 2"/>
          <p:cNvSpPr>
            <a:spLocks noGrp="1"/>
          </p:cNvSpPr>
          <p:nvPr>
            <p:ph type="body" idx="1"/>
          </p:nvPr>
        </p:nvSpPr>
        <p:spPr>
          <a:xfrm>
            <a:off x="152400" y="2547938"/>
            <a:ext cx="8915400" cy="4691061"/>
          </a:xfrm>
        </p:spPr>
        <p:txBody>
          <a:bodyPr/>
          <a:lstStyle/>
          <a:p>
            <a:pPr marL="342900" indent="-342900">
              <a:buFont typeface="Arial" pitchFamily="34" charset="0"/>
              <a:buChar char="•"/>
            </a:pPr>
            <a:r>
              <a:rPr lang="en-US" sz="2000" b="1" dirty="0">
                <a:solidFill>
                  <a:schemeClr val="tx1"/>
                </a:solidFill>
              </a:rPr>
              <a:t>Use extended time to implement proven practices:</a:t>
            </a:r>
            <a:r>
              <a:rPr lang="en-US" sz="2000" dirty="0">
                <a:solidFill>
                  <a:schemeClr val="tx1"/>
                </a:solidFill>
              </a:rPr>
              <a:t> </a:t>
            </a:r>
            <a:endParaRPr lang="en-US" sz="2000" dirty="0" smtClean="0">
              <a:solidFill>
                <a:schemeClr val="tx1"/>
              </a:solidFill>
            </a:endParaRPr>
          </a:p>
          <a:p>
            <a:pPr marL="342900" indent="-342900">
              <a:buFont typeface="Arial" pitchFamily="34" charset="0"/>
              <a:buChar char="•"/>
            </a:pPr>
            <a:endParaRPr lang="en-US" sz="2000" b="1" dirty="0">
              <a:solidFill>
                <a:schemeClr val="tx1"/>
              </a:solidFill>
            </a:endParaRPr>
          </a:p>
          <a:p>
            <a:pPr marL="342900" indent="-342900">
              <a:buFont typeface="Arial" pitchFamily="34" charset="0"/>
              <a:buChar char="•"/>
            </a:pPr>
            <a:r>
              <a:rPr lang="en-US" sz="2000" b="1" dirty="0" smtClean="0">
                <a:solidFill>
                  <a:schemeClr val="tx1"/>
                </a:solidFill>
              </a:rPr>
              <a:t>Learn </a:t>
            </a:r>
            <a:r>
              <a:rPr lang="en-US" sz="2000" b="1" dirty="0">
                <a:solidFill>
                  <a:schemeClr val="tx1"/>
                </a:solidFill>
              </a:rPr>
              <a:t>from the community:  </a:t>
            </a:r>
            <a:r>
              <a:rPr lang="en-US" sz="2000" dirty="0">
                <a:solidFill>
                  <a:schemeClr val="tx1"/>
                </a:solidFill>
              </a:rPr>
              <a:t>Not all "best-practice" programs are practiced best, especially in communities of color and/or low-income communities due to cultural expectations, basic needs and language barriers. </a:t>
            </a:r>
            <a:endParaRPr lang="en-US" sz="2000" dirty="0" smtClean="0">
              <a:solidFill>
                <a:schemeClr val="tx1"/>
              </a:solidFill>
            </a:endParaRPr>
          </a:p>
          <a:p>
            <a:pPr marL="342900" indent="-342900">
              <a:buFont typeface="Arial" pitchFamily="34" charset="0"/>
              <a:buChar char="•"/>
            </a:pPr>
            <a:endParaRPr lang="en-US" sz="2000" b="1" dirty="0">
              <a:solidFill>
                <a:schemeClr val="tx1"/>
              </a:solidFill>
            </a:endParaRPr>
          </a:p>
          <a:p>
            <a:pPr marL="342900" indent="-342900">
              <a:buFont typeface="Arial" pitchFamily="34" charset="0"/>
              <a:buChar char="•"/>
            </a:pPr>
            <a:r>
              <a:rPr lang="en-US" sz="2000" b="1" dirty="0" smtClean="0">
                <a:solidFill>
                  <a:schemeClr val="tx1"/>
                </a:solidFill>
              </a:rPr>
              <a:t>Legislators </a:t>
            </a:r>
            <a:r>
              <a:rPr lang="en-US" sz="2000" b="1" dirty="0">
                <a:solidFill>
                  <a:schemeClr val="tx1"/>
                </a:solidFill>
              </a:rPr>
              <a:t>will evaluate programs regularly to measure effectiveness and to aid in quality improvement</a:t>
            </a:r>
            <a:r>
              <a:rPr lang="en-US" sz="2000" b="1" dirty="0" smtClean="0">
                <a:solidFill>
                  <a:schemeClr val="tx1"/>
                </a:solidFill>
              </a:rPr>
              <a:t>:</a:t>
            </a:r>
            <a:endParaRPr lang="en-US" dirty="0"/>
          </a:p>
        </p:txBody>
      </p:sp>
    </p:spTree>
    <p:extLst>
      <p:ext uri="{BB962C8B-B14F-4D97-AF65-F5344CB8AC3E}">
        <p14:creationId xmlns:p14="http://schemas.microsoft.com/office/powerpoint/2010/main" val="315426694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762000"/>
            <a:ext cx="7772400" cy="866776"/>
          </a:xfrm>
        </p:spPr>
        <p:txBody>
          <a:bodyPr/>
          <a:lstStyle/>
          <a:p>
            <a:r>
              <a:rPr lang="en-US" b="1" dirty="0" smtClean="0"/>
              <a:t>WRAP AROUND SERVICES </a:t>
            </a:r>
            <a:endParaRPr lang="en-US" b="1" dirty="0"/>
          </a:p>
        </p:txBody>
      </p:sp>
      <p:sp>
        <p:nvSpPr>
          <p:cNvPr id="3" name="Text Placeholder 2"/>
          <p:cNvSpPr>
            <a:spLocks noGrp="1"/>
          </p:cNvSpPr>
          <p:nvPr>
            <p:ph type="body" idx="1"/>
          </p:nvPr>
        </p:nvSpPr>
        <p:spPr>
          <a:xfrm>
            <a:off x="152400" y="2547938"/>
            <a:ext cx="8839200" cy="4081461"/>
          </a:xfrm>
        </p:spPr>
        <p:txBody>
          <a:bodyPr>
            <a:normAutofit/>
          </a:bodyPr>
          <a:lstStyle/>
          <a:p>
            <a:pPr marL="342900" indent="-342900">
              <a:buFont typeface="Arial" pitchFamily="34" charset="0"/>
              <a:buChar char="•"/>
            </a:pPr>
            <a:r>
              <a:rPr lang="en-US" dirty="0" smtClean="0">
                <a:solidFill>
                  <a:schemeClr val="tx1"/>
                </a:solidFill>
              </a:rPr>
              <a:t>Authorize a consolidated program that encourages the coordination of services. </a:t>
            </a:r>
          </a:p>
          <a:p>
            <a:pPr marL="342900" indent="-342900">
              <a:buFont typeface="Arial" pitchFamily="34" charset="0"/>
              <a:buChar char="•"/>
            </a:pPr>
            <a:r>
              <a:rPr lang="en-US" dirty="0" smtClean="0">
                <a:solidFill>
                  <a:schemeClr val="tx1"/>
                </a:solidFill>
              </a:rPr>
              <a:t>Provide schools with flexible funds for wraparound services. </a:t>
            </a:r>
          </a:p>
          <a:p>
            <a:pPr marL="342900" indent="-342900">
              <a:buFont typeface="Arial" pitchFamily="34" charset="0"/>
              <a:buChar char="•"/>
            </a:pPr>
            <a:r>
              <a:rPr lang="en-US" dirty="0" smtClean="0">
                <a:solidFill>
                  <a:schemeClr val="tx1"/>
                </a:solidFill>
              </a:rPr>
              <a:t>Provide support to implement Positive Behavior Support Systems (PBIS) </a:t>
            </a:r>
          </a:p>
          <a:p>
            <a:pPr marL="342900" indent="-342900">
              <a:buFont typeface="Arial" pitchFamily="34" charset="0"/>
              <a:buChar char="•"/>
            </a:pPr>
            <a:r>
              <a:rPr lang="en-US" dirty="0" smtClean="0">
                <a:solidFill>
                  <a:schemeClr val="tx1"/>
                </a:solidFill>
              </a:rPr>
              <a:t>Continue to allow school improvement funds and 21st Century Community Learning Centers program funds to support a community schools strategy. </a:t>
            </a:r>
            <a:endParaRPr lang="en-US" dirty="0">
              <a:solidFill>
                <a:schemeClr val="tx1"/>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0"/>
            <a:ext cx="7772400" cy="1362075"/>
          </a:xfrm>
        </p:spPr>
        <p:txBody>
          <a:bodyPr>
            <a:normAutofit fontScale="90000"/>
          </a:bodyPr>
          <a:lstStyle/>
          <a:p>
            <a:r>
              <a:rPr lang="en-US" b="1" dirty="0" smtClean="0"/>
              <a:t>TRANSITIONAL BILINGUAL INSTRUCTION PROGRAM (TBIP) </a:t>
            </a:r>
            <a:endParaRPr lang="en-US" dirty="0"/>
          </a:p>
        </p:txBody>
      </p:sp>
      <p:sp>
        <p:nvSpPr>
          <p:cNvPr id="3" name="Text Placeholder 2"/>
          <p:cNvSpPr>
            <a:spLocks noGrp="1"/>
          </p:cNvSpPr>
          <p:nvPr>
            <p:ph type="body" idx="1"/>
          </p:nvPr>
        </p:nvSpPr>
        <p:spPr>
          <a:xfrm>
            <a:off x="76200" y="2547939"/>
            <a:ext cx="8991600" cy="4310062"/>
          </a:xfrm>
        </p:spPr>
        <p:txBody>
          <a:bodyPr>
            <a:normAutofit fontScale="92500"/>
          </a:bodyPr>
          <a:lstStyle/>
          <a:p>
            <a:pPr marL="342900" indent="-342900">
              <a:buFont typeface="Arial" pitchFamily="34" charset="0"/>
              <a:buChar char="•"/>
            </a:pPr>
            <a:r>
              <a:rPr lang="en-US" dirty="0" smtClean="0">
                <a:solidFill>
                  <a:schemeClr val="tx1"/>
                </a:solidFill>
              </a:rPr>
              <a:t>Increasing hours of instruction for level I-III ELLs from 3.2 hours to 8 hours of instruction. The total cost for this would increase from $83 million to $139 million, based on a recommended increase in the total allocation per student from $898 to $1,689</a:t>
            </a:r>
          </a:p>
          <a:p>
            <a:r>
              <a:rPr lang="en-US" dirty="0" smtClean="0">
                <a:solidFill>
                  <a:schemeClr val="tx1"/>
                </a:solidFill>
              </a:rPr>
              <a:t> </a:t>
            </a:r>
          </a:p>
          <a:p>
            <a:pPr marL="342900" indent="-342900">
              <a:buFont typeface="Arial" pitchFamily="34" charset="0"/>
              <a:buChar char="•"/>
            </a:pPr>
            <a:r>
              <a:rPr lang="en-US" dirty="0" smtClean="0">
                <a:solidFill>
                  <a:schemeClr val="tx1"/>
                </a:solidFill>
              </a:rPr>
              <a:t>Add 2 additional years of instruction for exited ELLs at 3 hours of instruction. This will “facilitate successful transition to [a] standard program of education”</a:t>
            </a:r>
          </a:p>
          <a:p>
            <a:pPr marL="342900" indent="-342900">
              <a:buFont typeface="Arial" pitchFamily="34" charset="0"/>
              <a:buChar char="•"/>
            </a:pPr>
            <a:endParaRPr lang="en-US" dirty="0" smtClean="0">
              <a:solidFill>
                <a:schemeClr val="tx1"/>
              </a:solidFill>
            </a:endParaRPr>
          </a:p>
          <a:p>
            <a:pPr marL="342900" indent="-342900">
              <a:buFont typeface="Arial" pitchFamily="34" charset="0"/>
              <a:buChar char="•"/>
            </a:pPr>
            <a:r>
              <a:rPr lang="en-US" dirty="0" smtClean="0">
                <a:solidFill>
                  <a:schemeClr val="tx1"/>
                </a:solidFill>
              </a:rPr>
              <a:t>Add 5 in-service days for ALL staff to have professional development around ELL instruction </a:t>
            </a:r>
          </a:p>
          <a:p>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  ?</a:t>
            </a:r>
            <a:endParaRPr lang="en-US" dirty="0"/>
          </a:p>
        </p:txBody>
      </p:sp>
    </p:spTree>
    <p:extLst>
      <p:ext uri="{BB962C8B-B14F-4D97-AF65-F5344CB8AC3E}">
        <p14:creationId xmlns:p14="http://schemas.microsoft.com/office/powerpoint/2010/main" val="3553104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790576"/>
          </a:xfrm>
        </p:spPr>
        <p:txBody>
          <a:bodyPr/>
          <a:lstStyle/>
          <a:p>
            <a:pPr algn="ctr"/>
            <a:r>
              <a:rPr lang="en-US" dirty="0" smtClean="0"/>
              <a:t>Thank You</a:t>
            </a:r>
            <a:endParaRPr lang="en-US" dirty="0"/>
          </a:p>
        </p:txBody>
      </p:sp>
      <p:sp>
        <p:nvSpPr>
          <p:cNvPr id="3" name="Text Placeholder 2"/>
          <p:cNvSpPr>
            <a:spLocks noGrp="1"/>
          </p:cNvSpPr>
          <p:nvPr>
            <p:ph type="body" idx="1"/>
          </p:nvPr>
        </p:nvSpPr>
        <p:spPr>
          <a:xfrm>
            <a:off x="722313" y="2547938"/>
            <a:ext cx="7772400" cy="4233861"/>
          </a:xfrm>
        </p:spPr>
        <p:txBody>
          <a:bodyPr/>
          <a:lstStyle/>
          <a:p>
            <a:endParaRPr lang="en-US" b="1" dirty="0" smtClean="0">
              <a:solidFill>
                <a:schemeClr val="tx1"/>
              </a:solidFill>
            </a:endParaRPr>
          </a:p>
          <a:p>
            <a:pPr algn="ctr"/>
            <a:r>
              <a:rPr lang="en-US" b="1" dirty="0" smtClean="0">
                <a:solidFill>
                  <a:schemeClr val="tx1"/>
                </a:solidFill>
              </a:rPr>
              <a:t>For more Information:</a:t>
            </a:r>
          </a:p>
          <a:p>
            <a:pPr algn="ctr"/>
            <a:endParaRPr lang="en-US" b="1" dirty="0">
              <a:solidFill>
                <a:schemeClr val="tx1"/>
              </a:solidFill>
            </a:endParaRPr>
          </a:p>
          <a:p>
            <a:pPr algn="ctr"/>
            <a:r>
              <a:rPr lang="en-US" b="1" dirty="0" err="1" smtClean="0">
                <a:solidFill>
                  <a:schemeClr val="tx1"/>
                </a:solidFill>
              </a:rPr>
              <a:t>Sharonne</a:t>
            </a:r>
            <a:r>
              <a:rPr lang="en-US" b="1" dirty="0" smtClean="0">
                <a:solidFill>
                  <a:schemeClr val="tx1"/>
                </a:solidFill>
              </a:rPr>
              <a:t> </a:t>
            </a:r>
            <a:r>
              <a:rPr lang="en-US" b="1" dirty="0" err="1" smtClean="0">
                <a:solidFill>
                  <a:schemeClr val="tx1"/>
                </a:solidFill>
              </a:rPr>
              <a:t>Navas</a:t>
            </a:r>
            <a:endParaRPr lang="en-US" b="1" dirty="0" smtClean="0">
              <a:solidFill>
                <a:schemeClr val="tx1"/>
              </a:solidFill>
            </a:endParaRPr>
          </a:p>
          <a:p>
            <a:pPr algn="ctr"/>
            <a:r>
              <a:rPr lang="en-US" b="1" dirty="0" smtClean="0">
                <a:solidFill>
                  <a:schemeClr val="tx1"/>
                </a:solidFill>
              </a:rPr>
              <a:t>Director</a:t>
            </a:r>
          </a:p>
          <a:p>
            <a:pPr algn="ctr"/>
            <a:r>
              <a:rPr lang="en-US" b="1" dirty="0" smtClean="0">
                <a:solidFill>
                  <a:schemeClr val="tx1"/>
                </a:solidFill>
              </a:rPr>
              <a:t>Equity in Education Coalition</a:t>
            </a:r>
          </a:p>
          <a:p>
            <a:pPr algn="ctr"/>
            <a:r>
              <a:rPr lang="en-US" b="1" dirty="0" smtClean="0">
                <a:solidFill>
                  <a:schemeClr val="tx1"/>
                </a:solidFill>
              </a:rPr>
              <a:t>Cell:  240-506-4860</a:t>
            </a:r>
          </a:p>
          <a:p>
            <a:pPr algn="ctr"/>
            <a:r>
              <a:rPr lang="en-US" b="1" dirty="0" smtClean="0">
                <a:solidFill>
                  <a:schemeClr val="tx1"/>
                </a:solidFill>
              </a:rPr>
              <a:t>Email:  director@equityineducationcoalition.org</a:t>
            </a:r>
            <a:endParaRPr lang="en-US" b="1" dirty="0">
              <a:solidFill>
                <a:schemeClr val="tx1"/>
              </a:solidFill>
            </a:endParaRPr>
          </a:p>
        </p:txBody>
      </p:sp>
    </p:spTree>
    <p:extLst>
      <p:ext uri="{BB962C8B-B14F-4D97-AF65-F5344CB8AC3E}">
        <p14:creationId xmlns:p14="http://schemas.microsoft.com/office/powerpoint/2010/main" val="15964106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1"/>
            <a:ext cx="7772400" cy="1362075"/>
          </a:xfrm>
        </p:spPr>
        <p:txBody>
          <a:bodyPr/>
          <a:lstStyle/>
          <a:p>
            <a:r>
              <a:rPr lang="en-US" dirty="0" smtClean="0"/>
              <a:t>Who is the Equity in Education Coalition?</a:t>
            </a:r>
            <a:endParaRPr lang="en-US" dirty="0"/>
          </a:p>
        </p:txBody>
      </p:sp>
      <p:sp>
        <p:nvSpPr>
          <p:cNvPr id="3" name="Text Placeholder 2"/>
          <p:cNvSpPr>
            <a:spLocks noGrp="1"/>
          </p:cNvSpPr>
          <p:nvPr>
            <p:ph type="body" idx="1"/>
          </p:nvPr>
        </p:nvSpPr>
        <p:spPr>
          <a:xfrm>
            <a:off x="0" y="2547939"/>
            <a:ext cx="9144000" cy="3624261"/>
          </a:xfrm>
        </p:spPr>
        <p:txBody>
          <a:bodyPr>
            <a:normAutofit/>
          </a:bodyPr>
          <a:lstStyle/>
          <a:p>
            <a:r>
              <a:rPr lang="en-US" sz="2000" dirty="0" smtClean="0">
                <a:solidFill>
                  <a:schemeClr val="tx1"/>
                </a:solidFill>
              </a:rPr>
              <a:t>Commission on African American Affairs		WA Dream Act Coalition</a:t>
            </a:r>
          </a:p>
          <a:p>
            <a:r>
              <a:rPr lang="en-US" sz="2000" dirty="0" smtClean="0">
                <a:solidFill>
                  <a:schemeClr val="tx1"/>
                </a:solidFill>
              </a:rPr>
              <a:t>Commission on Asian/Pacific Isl. Affairs		</a:t>
            </a:r>
            <a:r>
              <a:rPr lang="en-US" sz="2000" dirty="0" err="1" smtClean="0">
                <a:solidFill>
                  <a:schemeClr val="tx1"/>
                </a:solidFill>
              </a:rPr>
              <a:t>WinWin</a:t>
            </a:r>
            <a:r>
              <a:rPr lang="en-US" sz="2000" dirty="0" smtClean="0">
                <a:solidFill>
                  <a:schemeClr val="tx1"/>
                </a:solidFill>
              </a:rPr>
              <a:t> Network</a:t>
            </a:r>
          </a:p>
          <a:p>
            <a:r>
              <a:rPr lang="en-US" sz="2000" dirty="0" smtClean="0">
                <a:solidFill>
                  <a:schemeClr val="tx1"/>
                </a:solidFill>
              </a:rPr>
              <a:t>Commission on Hispanic Affairs			WEA</a:t>
            </a:r>
          </a:p>
          <a:p>
            <a:r>
              <a:rPr lang="en-US" sz="2000" dirty="0" smtClean="0">
                <a:solidFill>
                  <a:schemeClr val="tx1"/>
                </a:solidFill>
              </a:rPr>
              <a:t>Solid Ground					Raja For Africa</a:t>
            </a:r>
          </a:p>
          <a:p>
            <a:r>
              <a:rPr lang="en-US" sz="2000" dirty="0" err="1" smtClean="0">
                <a:solidFill>
                  <a:schemeClr val="tx1"/>
                </a:solidFill>
              </a:rPr>
              <a:t>WashingtonCAN</a:t>
            </a:r>
            <a:r>
              <a:rPr lang="en-US" sz="2000" dirty="0" smtClean="0">
                <a:solidFill>
                  <a:schemeClr val="tx1"/>
                </a:solidFill>
              </a:rPr>
              <a:t>				Thrive </a:t>
            </a:r>
            <a:r>
              <a:rPr lang="en-US" sz="2000" dirty="0">
                <a:solidFill>
                  <a:schemeClr val="tx1"/>
                </a:solidFill>
              </a:rPr>
              <a:t>By Five</a:t>
            </a:r>
            <a:endParaRPr lang="en-US" sz="2000" dirty="0" smtClean="0">
              <a:solidFill>
                <a:schemeClr val="tx1"/>
              </a:solidFill>
            </a:endParaRPr>
          </a:p>
          <a:p>
            <a:r>
              <a:rPr lang="en-US" sz="2000" dirty="0" smtClean="0">
                <a:solidFill>
                  <a:schemeClr val="tx1"/>
                </a:solidFill>
              </a:rPr>
              <a:t>American Federation of Teachers</a:t>
            </a:r>
            <a:r>
              <a:rPr lang="en-US" sz="2000" dirty="0">
                <a:solidFill>
                  <a:schemeClr val="tx1"/>
                </a:solidFill>
              </a:rPr>
              <a:t>, Washington	</a:t>
            </a:r>
            <a:r>
              <a:rPr lang="en-US" sz="2000" dirty="0" err="1" smtClean="0">
                <a:solidFill>
                  <a:schemeClr val="tx1"/>
                </a:solidFill>
              </a:rPr>
              <a:t>OneAmerica</a:t>
            </a:r>
            <a:endParaRPr lang="en-US" sz="2000" dirty="0" smtClean="0">
              <a:solidFill>
                <a:schemeClr val="tx1"/>
              </a:solidFill>
            </a:endParaRPr>
          </a:p>
          <a:p>
            <a:r>
              <a:rPr lang="en-US" sz="2000" dirty="0" smtClean="0">
                <a:solidFill>
                  <a:schemeClr val="tx1"/>
                </a:solidFill>
              </a:rPr>
              <a:t>Children’s Alliance				L.E.A.P.</a:t>
            </a:r>
          </a:p>
          <a:p>
            <a:r>
              <a:rPr lang="en-US" sz="2000" dirty="0" smtClean="0">
                <a:solidFill>
                  <a:schemeClr val="tx1"/>
                </a:solidFill>
              </a:rPr>
              <a:t>Casey Family Foundation			Latino Community Fund</a:t>
            </a:r>
          </a:p>
          <a:p>
            <a:r>
              <a:rPr lang="en-US" dirty="0"/>
              <a:t>	</a:t>
            </a:r>
            <a:endParaRPr lang="en-US" dirty="0" smtClean="0"/>
          </a:p>
          <a:p>
            <a:endParaRPr lang="en-US" dirty="0" smtClean="0"/>
          </a:p>
          <a:p>
            <a:endParaRPr lang="en-US" dirty="0"/>
          </a:p>
        </p:txBody>
      </p:sp>
    </p:spTree>
  </p:cSld>
  <p:clrMapOvr>
    <a:masterClrMapping/>
  </p:clrMapOvr>
  <p:transition spd="med">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1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1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1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10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33400"/>
            <a:ext cx="7772400" cy="1219199"/>
          </a:xfrm>
        </p:spPr>
        <p:txBody>
          <a:bodyPr>
            <a:normAutofit fontScale="90000"/>
          </a:bodyPr>
          <a:lstStyle/>
          <a:p>
            <a:r>
              <a:rPr lang="en-US" dirty="0">
                <a:solidFill>
                  <a:schemeClr val="tx1"/>
                </a:solidFill>
              </a:rPr>
              <a:t>Closing the Opportunity/Achievement gap must be accompanied by</a:t>
            </a:r>
            <a:r>
              <a:rPr lang="en-US" dirty="0" smtClean="0">
                <a:solidFill>
                  <a:schemeClr val="tx1"/>
                </a:solidFill>
              </a:rPr>
              <a:t>:</a:t>
            </a:r>
            <a:endParaRPr lang="en-US" dirty="0"/>
          </a:p>
        </p:txBody>
      </p:sp>
      <p:sp>
        <p:nvSpPr>
          <p:cNvPr id="3" name="Text Placeholder 2"/>
          <p:cNvSpPr>
            <a:spLocks noGrp="1"/>
          </p:cNvSpPr>
          <p:nvPr>
            <p:ph type="body" idx="1"/>
          </p:nvPr>
        </p:nvSpPr>
        <p:spPr>
          <a:xfrm>
            <a:off x="228600" y="2547939"/>
            <a:ext cx="8266113" cy="3776662"/>
          </a:xfrm>
        </p:spPr>
        <p:txBody>
          <a:bodyPr>
            <a:normAutofit/>
          </a:bodyPr>
          <a:lstStyle/>
          <a:p>
            <a:pPr marL="342900" indent="-342900">
              <a:buFont typeface="Arial" pitchFamily="34" charset="0"/>
              <a:buChar char="•"/>
            </a:pPr>
            <a:endParaRPr lang="en-US" dirty="0" smtClean="0">
              <a:solidFill>
                <a:schemeClr val="tx1"/>
              </a:solidFill>
            </a:endParaRPr>
          </a:p>
          <a:p>
            <a:pPr marL="342900" indent="-342900">
              <a:buFont typeface="Arial" pitchFamily="34" charset="0"/>
              <a:buChar char="•"/>
            </a:pPr>
            <a:r>
              <a:rPr lang="en-US" dirty="0" smtClean="0">
                <a:solidFill>
                  <a:schemeClr val="tx1"/>
                </a:solidFill>
              </a:rPr>
              <a:t>a commitment at the state, district and school levels to provide all students with equal access to the opportunity to learn. </a:t>
            </a:r>
          </a:p>
          <a:p>
            <a:pPr marL="342900" indent="-342900">
              <a:buFont typeface="Arial" pitchFamily="34" charset="0"/>
              <a:buChar char="•"/>
            </a:pPr>
            <a:endParaRPr lang="en-US" dirty="0" smtClean="0">
              <a:solidFill>
                <a:schemeClr val="tx1"/>
              </a:solidFill>
            </a:endParaRPr>
          </a:p>
          <a:p>
            <a:pPr marL="342900" indent="-342900">
              <a:buFont typeface="Arial" pitchFamily="34" charset="0"/>
              <a:buChar char="•"/>
            </a:pPr>
            <a:r>
              <a:rPr lang="en-US" dirty="0" smtClean="0">
                <a:solidFill>
                  <a:schemeClr val="tx1"/>
                </a:solidFill>
              </a:rPr>
              <a:t>a commitment by the state to not only hold schools accountable for student outcomes, but for the equitable distribution of requisite resources as well. </a:t>
            </a:r>
          </a:p>
          <a:p>
            <a:pPr marL="342900" indent="-342900">
              <a:buFont typeface="Arial" pitchFamily="34" charset="0"/>
              <a:buChar char="•"/>
            </a:pPr>
            <a:endParaRPr lang="en-US" dirty="0">
              <a:solidFill>
                <a:schemeClr val="tx1"/>
              </a:solidFill>
            </a:endParaRPr>
          </a:p>
          <a:p>
            <a:endParaRPr lang="en-US" dirty="0" smtClean="0">
              <a:solidFill>
                <a:schemeClr val="tx1"/>
              </a:solidFill>
            </a:endParaRPr>
          </a:p>
          <a:p>
            <a:endParaRPr lang="en-US" dirty="0"/>
          </a:p>
        </p:txBody>
      </p:sp>
    </p:spTree>
    <p:extLst>
      <p:ext uri="{BB962C8B-B14F-4D97-AF65-F5344CB8AC3E}">
        <p14:creationId xmlns:p14="http://schemas.microsoft.com/office/powerpoint/2010/main" val="31453585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1"/>
            <a:ext cx="7772400" cy="790575"/>
          </a:xfrm>
        </p:spPr>
        <p:txBody>
          <a:bodyPr>
            <a:normAutofit fontScale="90000"/>
          </a:bodyPr>
          <a:lstStyle/>
          <a:p>
            <a:r>
              <a:rPr lang="en-US" dirty="0" err="1">
                <a:solidFill>
                  <a:schemeClr val="tx1"/>
                </a:solidFill>
              </a:rPr>
              <a:t>McCleary</a:t>
            </a:r>
            <a:r>
              <a:rPr lang="en-US" dirty="0">
                <a:solidFill>
                  <a:schemeClr val="tx1"/>
                </a:solidFill>
              </a:rPr>
              <a:t> vs. State of Washington </a:t>
            </a:r>
            <a:r>
              <a:rPr lang="en-US" dirty="0" smtClean="0"/>
              <a:t>	</a:t>
            </a:r>
            <a:endParaRPr lang="en-US" dirty="0"/>
          </a:p>
        </p:txBody>
      </p:sp>
      <p:sp>
        <p:nvSpPr>
          <p:cNvPr id="3" name="Text Placeholder 2"/>
          <p:cNvSpPr>
            <a:spLocks noGrp="1"/>
          </p:cNvSpPr>
          <p:nvPr>
            <p:ph type="body" idx="1"/>
          </p:nvPr>
        </p:nvSpPr>
        <p:spPr>
          <a:xfrm>
            <a:off x="722313" y="2547938"/>
            <a:ext cx="7772400" cy="3893805"/>
          </a:xfrm>
        </p:spPr>
        <p:txBody>
          <a:bodyPr>
            <a:normAutofit fontScale="92500"/>
          </a:bodyPr>
          <a:lstStyle/>
          <a:p>
            <a:r>
              <a:rPr lang="en-US" dirty="0">
                <a:solidFill>
                  <a:schemeClr val="tx1"/>
                </a:solidFill>
              </a:rPr>
              <a:t>The recent Washington State Supreme Court decision, </a:t>
            </a:r>
            <a:r>
              <a:rPr lang="en-US" dirty="0" err="1">
                <a:solidFill>
                  <a:schemeClr val="tx1"/>
                </a:solidFill>
              </a:rPr>
              <a:t>McCleary</a:t>
            </a:r>
            <a:r>
              <a:rPr lang="en-US" dirty="0">
                <a:solidFill>
                  <a:schemeClr val="tx1"/>
                </a:solidFill>
              </a:rPr>
              <a:t> vs. State of Washington, requires the state to “fully fund” K-12 education so that every child has the opportunity to “succeed as active citizens in contemporary society." </a:t>
            </a:r>
          </a:p>
          <a:p>
            <a:endParaRPr lang="en-US" dirty="0">
              <a:solidFill>
                <a:schemeClr val="tx1"/>
              </a:solidFill>
            </a:endParaRPr>
          </a:p>
          <a:p>
            <a:r>
              <a:rPr lang="en-US" dirty="0">
                <a:solidFill>
                  <a:schemeClr val="tx1"/>
                </a:solidFill>
              </a:rPr>
              <a:t>The </a:t>
            </a:r>
            <a:r>
              <a:rPr lang="en-US" dirty="0" err="1">
                <a:solidFill>
                  <a:schemeClr val="tx1"/>
                </a:solidFill>
              </a:rPr>
              <a:t>McCleary</a:t>
            </a:r>
            <a:r>
              <a:rPr lang="en-US" dirty="0">
                <a:solidFill>
                  <a:schemeClr val="tx1"/>
                </a:solidFill>
              </a:rPr>
              <a:t> decision presents an opportunity to ensure that significant additional resources are directed at improving academic achievement in Washington’s public schools and, thus, eliminating the achievement/opportunity gap and reducing the dropout rate. </a:t>
            </a:r>
          </a:p>
          <a:p>
            <a:endParaRPr lang="en-US" dirty="0"/>
          </a:p>
        </p:txBody>
      </p:sp>
    </p:spTree>
    <p:extLst>
      <p:ext uri="{BB962C8B-B14F-4D97-AF65-F5344CB8AC3E}">
        <p14:creationId xmlns:p14="http://schemas.microsoft.com/office/powerpoint/2010/main" val="40247918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33401"/>
            <a:ext cx="7772400" cy="1362075"/>
          </a:xfrm>
        </p:spPr>
        <p:txBody>
          <a:bodyPr>
            <a:normAutofit/>
          </a:bodyPr>
          <a:lstStyle/>
          <a:p>
            <a:r>
              <a:rPr lang="en-US" b="1" dirty="0" smtClean="0"/>
              <a:t>The Opportunity/Achievement Gap in Washington State </a:t>
            </a:r>
            <a:endParaRPr lang="en-US" dirty="0"/>
          </a:p>
        </p:txBody>
      </p:sp>
      <p:sp>
        <p:nvSpPr>
          <p:cNvPr id="3" name="Text Placeholder 2"/>
          <p:cNvSpPr>
            <a:spLocks noGrp="1"/>
          </p:cNvSpPr>
          <p:nvPr>
            <p:ph type="body" idx="1"/>
          </p:nvPr>
        </p:nvSpPr>
        <p:spPr>
          <a:xfrm>
            <a:off x="722313" y="2547939"/>
            <a:ext cx="7772400" cy="3471862"/>
          </a:xfrm>
        </p:spPr>
        <p:txBody>
          <a:bodyPr/>
          <a:lstStyle/>
          <a:p>
            <a:r>
              <a:rPr lang="en-US" b="1" dirty="0" smtClean="0">
                <a:solidFill>
                  <a:schemeClr val="tx1"/>
                </a:solidFill>
              </a:rPr>
              <a:t>A Combination of Factors </a:t>
            </a:r>
          </a:p>
          <a:p>
            <a:pPr>
              <a:buFont typeface="Arial" pitchFamily="34" charset="0"/>
              <a:buChar char="•"/>
            </a:pPr>
            <a:r>
              <a:rPr lang="en-US" b="1" i="1" dirty="0" smtClean="0">
                <a:solidFill>
                  <a:schemeClr val="tx1"/>
                </a:solidFill>
              </a:rPr>
              <a:t>Home Factors: </a:t>
            </a:r>
          </a:p>
          <a:p>
            <a:pPr>
              <a:buFont typeface="Arial" pitchFamily="34" charset="0"/>
              <a:buChar char="•"/>
            </a:pPr>
            <a:r>
              <a:rPr lang="en-US" b="1" i="1" dirty="0" smtClean="0">
                <a:solidFill>
                  <a:schemeClr val="tx1"/>
                </a:solidFill>
              </a:rPr>
              <a:t>School Factors: </a:t>
            </a:r>
          </a:p>
          <a:p>
            <a:pPr>
              <a:buFont typeface="Arial" pitchFamily="34" charset="0"/>
              <a:buChar char="•"/>
            </a:pPr>
            <a:r>
              <a:rPr lang="en-US" b="1" i="1" dirty="0" smtClean="0">
                <a:solidFill>
                  <a:schemeClr val="tx1"/>
                </a:solidFill>
              </a:rPr>
              <a:t>Funding: </a:t>
            </a:r>
          </a:p>
          <a:p>
            <a:pPr>
              <a:buFont typeface="Arial" pitchFamily="34" charset="0"/>
              <a:buChar char="•"/>
            </a:pPr>
            <a:r>
              <a:rPr lang="en-US" b="1" i="1" dirty="0" smtClean="0">
                <a:solidFill>
                  <a:schemeClr val="tx1"/>
                </a:solidFill>
              </a:rPr>
              <a:t>Teacher Talent: </a:t>
            </a:r>
          </a:p>
          <a:p>
            <a:pPr>
              <a:buFont typeface="Arial" pitchFamily="34" charset="0"/>
              <a:buChar char="•"/>
            </a:pPr>
            <a:r>
              <a:rPr lang="en-US" b="1" i="1" dirty="0" smtClean="0">
                <a:solidFill>
                  <a:schemeClr val="tx1"/>
                </a:solidFill>
              </a:rPr>
              <a:t>Academic Rigor: </a:t>
            </a:r>
          </a:p>
          <a:p>
            <a:pPr>
              <a:buFont typeface="Arial" pitchFamily="34" charset="0"/>
              <a:buChar char="•"/>
            </a:pPr>
            <a:r>
              <a:rPr lang="en-US" b="1" i="1" dirty="0" smtClean="0">
                <a:solidFill>
                  <a:schemeClr val="tx1"/>
                </a:solidFill>
              </a:rPr>
              <a:t>Societal Factors: </a:t>
            </a:r>
            <a:endParaRPr lang="en-US" dirty="0">
              <a:solidFill>
                <a:schemeClr val="tx1"/>
              </a:solidFill>
            </a:endParaRPr>
          </a:p>
        </p:txBody>
      </p:sp>
    </p:spTree>
  </p:cSld>
  <p:clrMapOvr>
    <a:masterClrMapping/>
  </p:clrMapOvr>
  <p:transition>
    <p:cut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313" y="533401"/>
            <a:ext cx="7772400" cy="1524001"/>
          </a:xfrm>
        </p:spPr>
        <p:txBody>
          <a:bodyPr/>
          <a:lstStyle/>
          <a:p>
            <a:r>
              <a:rPr lang="en-US" b="1" dirty="0" smtClean="0"/>
              <a:t>Closing the Opportunity/Achievement Gap </a:t>
            </a:r>
            <a:endParaRPr lang="en-US" dirty="0"/>
          </a:p>
        </p:txBody>
      </p:sp>
      <p:sp>
        <p:nvSpPr>
          <p:cNvPr id="3" name="Text Placeholder 2"/>
          <p:cNvSpPr>
            <a:spLocks noGrp="1"/>
          </p:cNvSpPr>
          <p:nvPr>
            <p:ph type="body" idx="1"/>
          </p:nvPr>
        </p:nvSpPr>
        <p:spPr>
          <a:xfrm>
            <a:off x="457200" y="2547939"/>
            <a:ext cx="8305800" cy="4005262"/>
          </a:xfrm>
        </p:spPr>
        <p:txBody>
          <a:bodyPr>
            <a:normAutofit fontScale="92500"/>
          </a:bodyPr>
          <a:lstStyle/>
          <a:p>
            <a:r>
              <a:rPr lang="en-US" dirty="0" smtClean="0">
                <a:solidFill>
                  <a:schemeClr val="tx1"/>
                </a:solidFill>
              </a:rPr>
              <a:t>The following list identifies promising school strategies for closing the opportunity/achievement gap. </a:t>
            </a:r>
          </a:p>
          <a:p>
            <a:r>
              <a:rPr lang="en-US" dirty="0" smtClean="0">
                <a:solidFill>
                  <a:schemeClr val="tx1"/>
                </a:solidFill>
              </a:rPr>
              <a:t>1. Expand access to preschool. </a:t>
            </a:r>
          </a:p>
          <a:p>
            <a:r>
              <a:rPr lang="en-US" dirty="0" smtClean="0">
                <a:solidFill>
                  <a:schemeClr val="tx1"/>
                </a:solidFill>
              </a:rPr>
              <a:t>2. Fund schools equitably so that they have the flexibility to offer wrap-around services. </a:t>
            </a:r>
          </a:p>
          <a:p>
            <a:r>
              <a:rPr lang="en-US" dirty="0" smtClean="0">
                <a:solidFill>
                  <a:schemeClr val="tx1"/>
                </a:solidFill>
              </a:rPr>
              <a:t>3. Implementation of extended day learning and summer school opportunities, including enrichment activities. </a:t>
            </a:r>
          </a:p>
          <a:p>
            <a:r>
              <a:rPr lang="en-US" dirty="0" smtClean="0">
                <a:solidFill>
                  <a:schemeClr val="tx1"/>
                </a:solidFill>
              </a:rPr>
              <a:t>4. Improve existing Transitional Bilingual Instruction Programs. </a:t>
            </a:r>
          </a:p>
          <a:p>
            <a:r>
              <a:rPr lang="en-US" dirty="0" smtClean="0">
                <a:solidFill>
                  <a:schemeClr val="tx1"/>
                </a:solidFill>
              </a:rPr>
              <a:t>5. Accelerate implementation of full-day kindergarten for all low income schools. </a:t>
            </a:r>
          </a:p>
          <a:p>
            <a:endParaRPr lang="en-US" dirty="0">
              <a:solidFill>
                <a:schemeClr val="tx1"/>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0"/>
            <a:ext cx="7772400" cy="981075"/>
          </a:xfrm>
        </p:spPr>
        <p:txBody>
          <a:bodyPr>
            <a:normAutofit fontScale="90000"/>
          </a:bodyPr>
          <a:lstStyle/>
          <a:p>
            <a:r>
              <a:rPr lang="en-US" b="1" dirty="0" smtClean="0"/>
              <a:t>Schools Accountable for Equity:</a:t>
            </a:r>
            <a:endParaRPr lang="en-US" dirty="0"/>
          </a:p>
        </p:txBody>
      </p:sp>
      <p:sp>
        <p:nvSpPr>
          <p:cNvPr id="3" name="Text Placeholder 2"/>
          <p:cNvSpPr>
            <a:spLocks noGrp="1"/>
          </p:cNvSpPr>
          <p:nvPr>
            <p:ph type="body" idx="1"/>
          </p:nvPr>
        </p:nvSpPr>
        <p:spPr>
          <a:xfrm>
            <a:off x="2" y="2547939"/>
            <a:ext cx="9143999" cy="4310062"/>
          </a:xfrm>
        </p:spPr>
        <p:txBody>
          <a:bodyPr>
            <a:normAutofit fontScale="92500"/>
          </a:bodyPr>
          <a:lstStyle/>
          <a:p>
            <a:r>
              <a:rPr lang="en-US" dirty="0" smtClean="0">
                <a:solidFill>
                  <a:schemeClr val="tx1"/>
                </a:solidFill>
              </a:rPr>
              <a:t>1. Produce and use disaggregated data in ways that increase awareness of persistent low achievement. </a:t>
            </a:r>
          </a:p>
          <a:p>
            <a:r>
              <a:rPr lang="en-US" dirty="0" smtClean="0">
                <a:solidFill>
                  <a:schemeClr val="tx1"/>
                </a:solidFill>
              </a:rPr>
              <a:t>2. Measure improvement and growth </a:t>
            </a:r>
            <a:r>
              <a:rPr lang="en-US" u="sng" dirty="0" smtClean="0">
                <a:solidFill>
                  <a:schemeClr val="tx1"/>
                </a:solidFill>
              </a:rPr>
              <a:t>over time</a:t>
            </a:r>
            <a:r>
              <a:rPr lang="en-US" dirty="0" smtClean="0">
                <a:solidFill>
                  <a:schemeClr val="tx1"/>
                </a:solidFill>
              </a:rPr>
              <a:t>. </a:t>
            </a:r>
          </a:p>
          <a:p>
            <a:r>
              <a:rPr lang="en-US" dirty="0" smtClean="0">
                <a:solidFill>
                  <a:schemeClr val="tx1"/>
                </a:solidFill>
              </a:rPr>
              <a:t>3. Measure gaps in achievement as well as changes in overall achievement. </a:t>
            </a:r>
          </a:p>
          <a:p>
            <a:r>
              <a:rPr lang="en-US" dirty="0" smtClean="0">
                <a:solidFill>
                  <a:schemeClr val="tx1"/>
                </a:solidFill>
              </a:rPr>
              <a:t>4. Ensure that the conditions for teaching and learning are present and students have equal opportunity to master high standards. </a:t>
            </a:r>
          </a:p>
          <a:p>
            <a:r>
              <a:rPr lang="en-US" dirty="0" smtClean="0">
                <a:solidFill>
                  <a:schemeClr val="tx1"/>
                </a:solidFill>
              </a:rPr>
              <a:t>5. Help educators improve instruction. </a:t>
            </a:r>
          </a:p>
          <a:p>
            <a:r>
              <a:rPr lang="en-US" dirty="0" smtClean="0">
                <a:solidFill>
                  <a:schemeClr val="tx1"/>
                </a:solidFill>
              </a:rPr>
              <a:t>6. Design a system of comprehensive support and assistance for low-performing schools. </a:t>
            </a:r>
          </a:p>
          <a:p>
            <a:r>
              <a:rPr lang="en-US" dirty="0" smtClean="0">
                <a:solidFill>
                  <a:schemeClr val="tx1"/>
                </a:solidFill>
              </a:rPr>
              <a:t>7. Ensure that assistance builds school capacity and is school-specific. </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914400"/>
            <a:ext cx="7772400" cy="790576"/>
          </a:xfrm>
        </p:spPr>
        <p:txBody>
          <a:bodyPr/>
          <a:lstStyle/>
          <a:p>
            <a:r>
              <a:rPr lang="en-US" b="1" dirty="0" smtClean="0"/>
              <a:t>EARLY LEARNING </a:t>
            </a:r>
            <a:endParaRPr lang="en-US" dirty="0"/>
          </a:p>
        </p:txBody>
      </p:sp>
      <p:sp>
        <p:nvSpPr>
          <p:cNvPr id="3" name="Text Placeholder 2"/>
          <p:cNvSpPr>
            <a:spLocks noGrp="1"/>
          </p:cNvSpPr>
          <p:nvPr>
            <p:ph type="body" idx="1"/>
          </p:nvPr>
        </p:nvSpPr>
        <p:spPr>
          <a:xfrm>
            <a:off x="152400" y="2547938"/>
            <a:ext cx="8342313" cy="3395661"/>
          </a:xfrm>
        </p:spPr>
        <p:txBody>
          <a:bodyPr>
            <a:normAutofit fontScale="85000" lnSpcReduction="20000"/>
          </a:bodyPr>
          <a:lstStyle/>
          <a:p>
            <a:endParaRPr lang="en-US" b="1" dirty="0" smtClean="0">
              <a:solidFill>
                <a:schemeClr val="tx1"/>
              </a:solidFill>
            </a:endParaRPr>
          </a:p>
          <a:p>
            <a:pPr marL="342900" indent="-342900">
              <a:buFont typeface="Arial" pitchFamily="34" charset="0"/>
              <a:buChar char="•"/>
            </a:pPr>
            <a:r>
              <a:rPr lang="en-US" b="1" dirty="0">
                <a:solidFill>
                  <a:schemeClr val="tx1"/>
                </a:solidFill>
              </a:rPr>
              <a:t>Policymakers should build upon the foundation of Washington’s Early Childhood Education and Assistance Program (ECEAP). Year after year, there is a waiting list for this program. </a:t>
            </a:r>
          </a:p>
          <a:p>
            <a:pPr marL="342900" indent="-342900">
              <a:buFont typeface="Arial" pitchFamily="34" charset="0"/>
              <a:buChar char="•"/>
            </a:pPr>
            <a:endParaRPr lang="en-US" b="1" dirty="0" smtClean="0">
              <a:solidFill>
                <a:schemeClr val="tx1"/>
              </a:solidFill>
            </a:endParaRPr>
          </a:p>
          <a:p>
            <a:pPr marL="342900" indent="-342900">
              <a:buFont typeface="Arial" pitchFamily="34" charset="0"/>
              <a:buChar char="•"/>
            </a:pPr>
            <a:r>
              <a:rPr lang="en-US" b="1" dirty="0" smtClean="0">
                <a:solidFill>
                  <a:schemeClr val="tx1"/>
                </a:solidFill>
              </a:rPr>
              <a:t>Legislators shall use a percentage of new funding for programs for children ages 0 -3 at-risk of school failure for the purpose of providing early, continuous, intensive and comprehensive child development and family support services.</a:t>
            </a:r>
          </a:p>
          <a:p>
            <a:endParaRPr lang="en-US" b="1" dirty="0">
              <a:solidFill>
                <a:schemeClr val="tx1"/>
              </a:solidFill>
            </a:endParaRPr>
          </a:p>
          <a:p>
            <a:r>
              <a:rPr lang="en-US" b="1" dirty="0" smtClean="0">
                <a:solidFill>
                  <a:schemeClr val="tx1"/>
                </a:solidFill>
              </a:rPr>
              <a:t> </a:t>
            </a:r>
            <a:endParaRPr lang="en-US" dirty="0">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7772400" cy="790576"/>
          </a:xfrm>
        </p:spPr>
        <p:txBody>
          <a:bodyPr>
            <a:normAutofit fontScale="90000"/>
          </a:bodyPr>
          <a:lstStyle/>
          <a:p>
            <a:r>
              <a:rPr lang="en-US" b="1" dirty="0" smtClean="0"/>
              <a:t>EXTENDED LEARNING PROGRAMS </a:t>
            </a:r>
            <a:endParaRPr lang="en-US" dirty="0"/>
          </a:p>
        </p:txBody>
      </p:sp>
      <p:sp>
        <p:nvSpPr>
          <p:cNvPr id="3" name="Text Placeholder 2"/>
          <p:cNvSpPr>
            <a:spLocks noGrp="1"/>
          </p:cNvSpPr>
          <p:nvPr>
            <p:ph type="body" idx="1"/>
          </p:nvPr>
        </p:nvSpPr>
        <p:spPr>
          <a:xfrm>
            <a:off x="228600" y="2547938"/>
            <a:ext cx="8266113" cy="4157662"/>
          </a:xfrm>
        </p:spPr>
        <p:txBody>
          <a:bodyPr>
            <a:normAutofit fontScale="92500" lnSpcReduction="10000"/>
          </a:bodyPr>
          <a:lstStyle/>
          <a:p>
            <a:pPr marL="342900" indent="-342900">
              <a:buFont typeface="Arial" pitchFamily="34" charset="0"/>
              <a:buChar char="•"/>
            </a:pPr>
            <a:r>
              <a:rPr lang="en-US" i="1" dirty="0" smtClean="0">
                <a:solidFill>
                  <a:schemeClr val="tx1"/>
                </a:solidFill>
              </a:rPr>
              <a:t>Extended-Day Programs. </a:t>
            </a:r>
            <a:r>
              <a:rPr lang="en-US" dirty="0" smtClean="0">
                <a:solidFill>
                  <a:schemeClr val="tx1"/>
                </a:solidFill>
              </a:rPr>
              <a:t>Schools can use this time to lengthen regular classes, or they can add specific programs such as academic or enrichment activities, electives, tutoring, and career experiences. </a:t>
            </a:r>
          </a:p>
          <a:p>
            <a:pPr marL="342900" indent="-342900">
              <a:buFont typeface="Arial" pitchFamily="34" charset="0"/>
              <a:buChar char="•"/>
            </a:pPr>
            <a:r>
              <a:rPr lang="en-US" i="1" dirty="0" smtClean="0">
                <a:solidFill>
                  <a:schemeClr val="tx1"/>
                </a:solidFill>
              </a:rPr>
              <a:t>Extended-Year Programs: </a:t>
            </a:r>
            <a:r>
              <a:rPr lang="en-US" dirty="0" smtClean="0">
                <a:solidFill>
                  <a:schemeClr val="tx1"/>
                </a:solidFill>
              </a:rPr>
              <a:t>add days to the regular school year, offering an extension of the same curriculum. </a:t>
            </a:r>
          </a:p>
          <a:p>
            <a:pPr marL="342900" indent="-342900">
              <a:buFont typeface="Arial" pitchFamily="34" charset="0"/>
              <a:buChar char="•"/>
            </a:pPr>
            <a:r>
              <a:rPr lang="en-US" i="1" dirty="0" smtClean="0">
                <a:solidFill>
                  <a:schemeClr val="tx1"/>
                </a:solidFill>
              </a:rPr>
              <a:t>After-School Programs: </a:t>
            </a:r>
            <a:r>
              <a:rPr lang="en-US" dirty="0" smtClean="0">
                <a:solidFill>
                  <a:schemeClr val="tx1"/>
                </a:solidFill>
              </a:rPr>
              <a:t>Separate from the regular school day. Some programs are run by the school district, others are run by non-profit. </a:t>
            </a:r>
          </a:p>
          <a:p>
            <a:pPr marL="342900" indent="-342900">
              <a:buFont typeface="Arial" pitchFamily="34" charset="0"/>
              <a:buChar char="•"/>
            </a:pPr>
            <a:r>
              <a:rPr lang="en-US" i="1" dirty="0" smtClean="0">
                <a:solidFill>
                  <a:schemeClr val="tx1"/>
                </a:solidFill>
              </a:rPr>
              <a:t>Summer School programs: </a:t>
            </a:r>
            <a:r>
              <a:rPr lang="en-US" dirty="0" smtClean="0">
                <a:solidFill>
                  <a:schemeClr val="tx1"/>
                </a:solidFill>
              </a:rPr>
              <a:t>Stand-alone programs with specialized curricula, which often are aligned with the regular school curricula. </a:t>
            </a:r>
          </a:p>
          <a:p>
            <a:pPr marL="342900" indent="-342900">
              <a:buFont typeface="Arial" pitchFamily="34" charset="0"/>
              <a:buChar char="•"/>
            </a:pPr>
            <a:endParaRPr lang="en-US" dirty="0">
              <a:solidFill>
                <a:schemeClr val="tx1"/>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176</TotalTime>
  <Words>2773</Words>
  <Application>Microsoft Office PowerPoint</Application>
  <PresentationFormat>On-screen Show (4:3)</PresentationFormat>
  <Paragraphs>200</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Equity</vt:lpstr>
      <vt:lpstr>CLOSING THE OPPORTUNITY/ACHIEVEMENT GAP </vt:lpstr>
      <vt:lpstr>Who is the Equity in Education Coalition?</vt:lpstr>
      <vt:lpstr>Closing the Opportunity/Achievement gap must be accompanied by:</vt:lpstr>
      <vt:lpstr>McCleary vs. State of Washington  </vt:lpstr>
      <vt:lpstr>The Opportunity/Achievement Gap in Washington State </vt:lpstr>
      <vt:lpstr>Closing the Opportunity/Achievement Gap </vt:lpstr>
      <vt:lpstr>Schools Accountable for Equity:</vt:lpstr>
      <vt:lpstr>EARLY LEARNING </vt:lpstr>
      <vt:lpstr>EXTENDED LEARNING PROGRAMS </vt:lpstr>
      <vt:lpstr>EXTENDED LEARNING PROGRAMS </vt:lpstr>
      <vt:lpstr>WRAP AROUND SERVICES </vt:lpstr>
      <vt:lpstr>TRANSITIONAL BILINGUAL INSTRUCTION PROGRAM (TBIP) </vt:lpstr>
      <vt:lpstr>Questions  ?</vt:lpstr>
      <vt:lpstr>Thank You</vt:lpstr>
    </vt:vector>
  </TitlesOfParts>
  <Company>King County Library System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THE OPPORTUNITY/ACHIEVEMENT GAP</dc:title>
  <dc:creator>publicuser</dc:creator>
  <cp:lastModifiedBy>Alante</cp:lastModifiedBy>
  <cp:revision>20</cp:revision>
  <dcterms:created xsi:type="dcterms:W3CDTF">2012-11-28T19:19:23Z</dcterms:created>
  <dcterms:modified xsi:type="dcterms:W3CDTF">2013-01-16T00:07:12Z</dcterms:modified>
</cp:coreProperties>
</file>