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4" r:id="rId4"/>
    <p:sldId id="260" r:id="rId5"/>
    <p:sldId id="265" r:id="rId6"/>
    <p:sldId id="261" r:id="rId7"/>
    <p:sldId id="272" r:id="rId8"/>
    <p:sldId id="263" r:id="rId9"/>
    <p:sldId id="273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6D555-BA97-074A-AAE4-BF81A8388226}" type="doc">
      <dgm:prSet loTypeId="urn:microsoft.com/office/officeart/2005/8/layout/gear1" loCatId="" qsTypeId="urn:microsoft.com/office/officeart/2005/8/quickstyle/simple1" qsCatId="simple" csTypeId="urn:microsoft.com/office/officeart/2005/8/colors/accent0_3" csCatId="mainScheme" phldr="1"/>
      <dgm:spPr/>
    </dgm:pt>
    <dgm:pt modelId="{89A2479A-8889-F443-995F-F33E62B0397F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B5918EE4-0DC1-F74D-A0B1-7E994C429828}" type="parTrans" cxnId="{7170FE06-08A0-154F-AE57-639AB1C379CA}">
      <dgm:prSet/>
      <dgm:spPr/>
      <dgm:t>
        <a:bodyPr/>
        <a:lstStyle/>
        <a:p>
          <a:endParaRPr lang="en-US"/>
        </a:p>
      </dgm:t>
    </dgm:pt>
    <dgm:pt modelId="{C13F8003-253D-FB49-A8C7-C16AFE4C244A}" type="sibTrans" cxnId="{7170FE06-08A0-154F-AE57-639AB1C379CA}">
      <dgm:prSet/>
      <dgm:spPr/>
      <dgm:t>
        <a:bodyPr/>
        <a:lstStyle/>
        <a:p>
          <a:endParaRPr lang="en-US"/>
        </a:p>
      </dgm:t>
    </dgm:pt>
    <dgm:pt modelId="{0EEA3601-2760-3046-8FD1-27871510C1CB}">
      <dgm:prSet phldrT="[Text]"/>
      <dgm:spPr/>
      <dgm:t>
        <a:bodyPr/>
        <a:lstStyle/>
        <a:p>
          <a:r>
            <a:rPr lang="en-US" dirty="0" smtClean="0"/>
            <a:t>Union</a:t>
          </a:r>
          <a:endParaRPr lang="en-US" dirty="0"/>
        </a:p>
      </dgm:t>
    </dgm:pt>
    <dgm:pt modelId="{E5521CA6-C328-5B4F-B3A9-E7DEF84CCA72}" type="parTrans" cxnId="{E8B2F2AE-AA9F-B24C-B66C-20B2C0BBD327}">
      <dgm:prSet/>
      <dgm:spPr/>
      <dgm:t>
        <a:bodyPr/>
        <a:lstStyle/>
        <a:p>
          <a:endParaRPr lang="en-US"/>
        </a:p>
      </dgm:t>
    </dgm:pt>
    <dgm:pt modelId="{18A6FCA2-AA9E-6042-B352-F767BDDCA74F}" type="sibTrans" cxnId="{E8B2F2AE-AA9F-B24C-B66C-20B2C0BBD327}">
      <dgm:prSet/>
      <dgm:spPr/>
      <dgm:t>
        <a:bodyPr/>
        <a:lstStyle/>
        <a:p>
          <a:endParaRPr lang="en-US"/>
        </a:p>
      </dgm:t>
    </dgm:pt>
    <dgm:pt modelId="{496113BA-4480-6647-B6C6-F3A88A478C44}">
      <dgm:prSet phldrT="[Text]"/>
      <dgm:spPr/>
      <dgm:t>
        <a:bodyPr/>
        <a:lstStyle/>
        <a:p>
          <a:r>
            <a:rPr lang="en-US" dirty="0" smtClean="0"/>
            <a:t>District</a:t>
          </a:r>
          <a:endParaRPr lang="en-US" dirty="0"/>
        </a:p>
      </dgm:t>
    </dgm:pt>
    <dgm:pt modelId="{FCE2E320-8B1E-4E48-86F3-BC45CD556626}" type="parTrans" cxnId="{F70AAAA8-8EBE-C242-8487-9C28454F23BA}">
      <dgm:prSet/>
      <dgm:spPr/>
      <dgm:t>
        <a:bodyPr/>
        <a:lstStyle/>
        <a:p>
          <a:endParaRPr lang="en-US"/>
        </a:p>
      </dgm:t>
    </dgm:pt>
    <dgm:pt modelId="{13238A1A-7521-B941-A0AB-491AAB64D8E9}" type="sibTrans" cxnId="{F70AAAA8-8EBE-C242-8487-9C28454F23BA}">
      <dgm:prSet/>
      <dgm:spPr/>
      <dgm:t>
        <a:bodyPr/>
        <a:lstStyle/>
        <a:p>
          <a:endParaRPr lang="en-US"/>
        </a:p>
      </dgm:t>
    </dgm:pt>
    <dgm:pt modelId="{C13DA714-6749-C444-BCCD-43B7806C42E0}" type="pres">
      <dgm:prSet presAssocID="{09C6D555-BA97-074A-AAE4-BF81A838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720250E-6397-C64A-9A49-3AF2D872D676}" type="pres">
      <dgm:prSet presAssocID="{89A2479A-8889-F443-995F-F33E62B0397F}" presName="gear1" presStyleLbl="node1" presStyleIdx="0" presStyleCnt="3">
        <dgm:presLayoutVars>
          <dgm:chMax val="1"/>
          <dgm:bulletEnabled val="1"/>
        </dgm:presLayoutVars>
      </dgm:prSet>
      <dgm:spPr/>
    </dgm:pt>
    <dgm:pt modelId="{7F526390-0696-8A41-905F-CCF832B621B9}" type="pres">
      <dgm:prSet presAssocID="{89A2479A-8889-F443-995F-F33E62B0397F}" presName="gear1srcNode" presStyleLbl="node1" presStyleIdx="0" presStyleCnt="3"/>
      <dgm:spPr/>
    </dgm:pt>
    <dgm:pt modelId="{14986AA7-8EC4-144A-99AB-6B092E2F601C}" type="pres">
      <dgm:prSet presAssocID="{89A2479A-8889-F443-995F-F33E62B0397F}" presName="gear1dstNode" presStyleLbl="node1" presStyleIdx="0" presStyleCnt="3"/>
      <dgm:spPr/>
    </dgm:pt>
    <dgm:pt modelId="{3BCE4FB2-DC9A-EF4F-BB4E-822338ECBC20}" type="pres">
      <dgm:prSet presAssocID="{0EEA3601-2760-3046-8FD1-27871510C1CB}" presName="gear2" presStyleLbl="node1" presStyleIdx="1" presStyleCnt="3">
        <dgm:presLayoutVars>
          <dgm:chMax val="1"/>
          <dgm:bulletEnabled val="1"/>
        </dgm:presLayoutVars>
      </dgm:prSet>
      <dgm:spPr/>
    </dgm:pt>
    <dgm:pt modelId="{246EC538-206D-794F-8965-C84071F65845}" type="pres">
      <dgm:prSet presAssocID="{0EEA3601-2760-3046-8FD1-27871510C1CB}" presName="gear2srcNode" presStyleLbl="node1" presStyleIdx="1" presStyleCnt="3"/>
      <dgm:spPr/>
    </dgm:pt>
    <dgm:pt modelId="{87E23A19-3C5B-CF4B-9441-6B5EB424F517}" type="pres">
      <dgm:prSet presAssocID="{0EEA3601-2760-3046-8FD1-27871510C1CB}" presName="gear2dstNode" presStyleLbl="node1" presStyleIdx="1" presStyleCnt="3"/>
      <dgm:spPr/>
    </dgm:pt>
    <dgm:pt modelId="{250F034B-4E54-3349-8C28-8225E0DBBE84}" type="pres">
      <dgm:prSet presAssocID="{496113BA-4480-6647-B6C6-F3A88A478C44}" presName="gear3" presStyleLbl="node1" presStyleIdx="2" presStyleCnt="3"/>
      <dgm:spPr/>
    </dgm:pt>
    <dgm:pt modelId="{04DC54A3-8C81-1742-BBFB-BE2F51596EAD}" type="pres">
      <dgm:prSet presAssocID="{496113BA-4480-6647-B6C6-F3A88A478C4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D58F792-B039-534A-965B-F1AC22C0E879}" type="pres">
      <dgm:prSet presAssocID="{496113BA-4480-6647-B6C6-F3A88A478C44}" presName="gear3srcNode" presStyleLbl="node1" presStyleIdx="2" presStyleCnt="3"/>
      <dgm:spPr/>
    </dgm:pt>
    <dgm:pt modelId="{B730AA76-F28C-C94A-B179-9CB13A3D1FBC}" type="pres">
      <dgm:prSet presAssocID="{496113BA-4480-6647-B6C6-F3A88A478C44}" presName="gear3dstNode" presStyleLbl="node1" presStyleIdx="2" presStyleCnt="3"/>
      <dgm:spPr/>
    </dgm:pt>
    <dgm:pt modelId="{4A0B800A-9B20-DC4B-9DE2-C0B3DFF9BA32}" type="pres">
      <dgm:prSet presAssocID="{C13F8003-253D-FB49-A8C7-C16AFE4C244A}" presName="connector1" presStyleLbl="sibTrans2D1" presStyleIdx="0" presStyleCnt="3"/>
      <dgm:spPr/>
    </dgm:pt>
    <dgm:pt modelId="{8DE89BBE-90DB-EB47-A1A2-F8A454D1279F}" type="pres">
      <dgm:prSet presAssocID="{18A6FCA2-AA9E-6042-B352-F767BDDCA74F}" presName="connector2" presStyleLbl="sibTrans2D1" presStyleIdx="1" presStyleCnt="3"/>
      <dgm:spPr/>
    </dgm:pt>
    <dgm:pt modelId="{B708BDD6-D3D6-C441-B24F-0C610E2AEA3A}" type="pres">
      <dgm:prSet presAssocID="{13238A1A-7521-B941-A0AB-491AAB64D8E9}" presName="connector3" presStyleLbl="sibTrans2D1" presStyleIdx="2" presStyleCnt="3"/>
      <dgm:spPr/>
    </dgm:pt>
  </dgm:ptLst>
  <dgm:cxnLst>
    <dgm:cxn modelId="{6011F16B-7CD2-C341-968A-5350F13F1CC0}" type="presOf" srcId="{496113BA-4480-6647-B6C6-F3A88A478C44}" destId="{B730AA76-F28C-C94A-B179-9CB13A3D1FBC}" srcOrd="3" destOrd="0" presId="urn:microsoft.com/office/officeart/2005/8/layout/gear1"/>
    <dgm:cxn modelId="{A554616B-C1C1-2B4D-B406-B91CFAC9BB92}" type="presOf" srcId="{496113BA-4480-6647-B6C6-F3A88A478C44}" destId="{04DC54A3-8C81-1742-BBFB-BE2F51596EAD}" srcOrd="1" destOrd="0" presId="urn:microsoft.com/office/officeart/2005/8/layout/gear1"/>
    <dgm:cxn modelId="{E8B2F2AE-AA9F-B24C-B66C-20B2C0BBD327}" srcId="{09C6D555-BA97-074A-AAE4-BF81A8388226}" destId="{0EEA3601-2760-3046-8FD1-27871510C1CB}" srcOrd="1" destOrd="0" parTransId="{E5521CA6-C328-5B4F-B3A9-E7DEF84CCA72}" sibTransId="{18A6FCA2-AA9E-6042-B352-F767BDDCA74F}"/>
    <dgm:cxn modelId="{9FAD8DE4-9F7F-144F-AA70-7BD119ACC56E}" type="presOf" srcId="{89A2479A-8889-F443-995F-F33E62B0397F}" destId="{7F526390-0696-8A41-905F-CCF832B621B9}" srcOrd="1" destOrd="0" presId="urn:microsoft.com/office/officeart/2005/8/layout/gear1"/>
    <dgm:cxn modelId="{744C2AFA-157C-D44C-B367-3F81B2F8349C}" type="presOf" srcId="{89A2479A-8889-F443-995F-F33E62B0397F}" destId="{14986AA7-8EC4-144A-99AB-6B092E2F601C}" srcOrd="2" destOrd="0" presId="urn:microsoft.com/office/officeart/2005/8/layout/gear1"/>
    <dgm:cxn modelId="{8BB9893D-773D-0641-B8F2-0F849163554F}" type="presOf" srcId="{0EEA3601-2760-3046-8FD1-27871510C1CB}" destId="{3BCE4FB2-DC9A-EF4F-BB4E-822338ECBC20}" srcOrd="0" destOrd="0" presId="urn:microsoft.com/office/officeart/2005/8/layout/gear1"/>
    <dgm:cxn modelId="{534267C1-DBCD-2F49-ABC2-32B9BDB376CF}" type="presOf" srcId="{13238A1A-7521-B941-A0AB-491AAB64D8E9}" destId="{B708BDD6-D3D6-C441-B24F-0C610E2AEA3A}" srcOrd="0" destOrd="0" presId="urn:microsoft.com/office/officeart/2005/8/layout/gear1"/>
    <dgm:cxn modelId="{419EBCEE-6B1C-2041-BA4A-A14B24F9ABCF}" type="presOf" srcId="{496113BA-4480-6647-B6C6-F3A88A478C44}" destId="{250F034B-4E54-3349-8C28-8225E0DBBE84}" srcOrd="0" destOrd="0" presId="urn:microsoft.com/office/officeart/2005/8/layout/gear1"/>
    <dgm:cxn modelId="{99A397CD-DF0C-5845-96BE-A54535E3AF54}" type="presOf" srcId="{C13F8003-253D-FB49-A8C7-C16AFE4C244A}" destId="{4A0B800A-9B20-DC4B-9DE2-C0B3DFF9BA32}" srcOrd="0" destOrd="0" presId="urn:microsoft.com/office/officeart/2005/8/layout/gear1"/>
    <dgm:cxn modelId="{5F08C81F-2F6B-4E46-9F2A-210B6C5B568A}" type="presOf" srcId="{89A2479A-8889-F443-995F-F33E62B0397F}" destId="{7720250E-6397-C64A-9A49-3AF2D872D676}" srcOrd="0" destOrd="0" presId="urn:microsoft.com/office/officeart/2005/8/layout/gear1"/>
    <dgm:cxn modelId="{F4F236A8-70A8-764C-99DE-9B7F72AB725B}" type="presOf" srcId="{496113BA-4480-6647-B6C6-F3A88A478C44}" destId="{1D58F792-B039-534A-965B-F1AC22C0E879}" srcOrd="2" destOrd="0" presId="urn:microsoft.com/office/officeart/2005/8/layout/gear1"/>
    <dgm:cxn modelId="{FAD9CEC2-02AB-A146-A7C4-3AA7DCDF0797}" type="presOf" srcId="{18A6FCA2-AA9E-6042-B352-F767BDDCA74F}" destId="{8DE89BBE-90DB-EB47-A1A2-F8A454D1279F}" srcOrd="0" destOrd="0" presId="urn:microsoft.com/office/officeart/2005/8/layout/gear1"/>
    <dgm:cxn modelId="{58F3E708-AEB9-FD48-857B-CE70D1052ECB}" type="presOf" srcId="{0EEA3601-2760-3046-8FD1-27871510C1CB}" destId="{246EC538-206D-794F-8965-C84071F65845}" srcOrd="1" destOrd="0" presId="urn:microsoft.com/office/officeart/2005/8/layout/gear1"/>
    <dgm:cxn modelId="{7170FE06-08A0-154F-AE57-639AB1C379CA}" srcId="{09C6D555-BA97-074A-AAE4-BF81A8388226}" destId="{89A2479A-8889-F443-995F-F33E62B0397F}" srcOrd="0" destOrd="0" parTransId="{B5918EE4-0DC1-F74D-A0B1-7E994C429828}" sibTransId="{C13F8003-253D-FB49-A8C7-C16AFE4C244A}"/>
    <dgm:cxn modelId="{FB831D1B-46C2-5647-A253-84FAFB4A87FA}" type="presOf" srcId="{09C6D555-BA97-074A-AAE4-BF81A8388226}" destId="{C13DA714-6749-C444-BCCD-43B7806C42E0}" srcOrd="0" destOrd="0" presId="urn:microsoft.com/office/officeart/2005/8/layout/gear1"/>
    <dgm:cxn modelId="{36C9C5BA-0BF8-3344-9311-B5F0D372C093}" type="presOf" srcId="{0EEA3601-2760-3046-8FD1-27871510C1CB}" destId="{87E23A19-3C5B-CF4B-9441-6B5EB424F517}" srcOrd="2" destOrd="0" presId="urn:microsoft.com/office/officeart/2005/8/layout/gear1"/>
    <dgm:cxn modelId="{F70AAAA8-8EBE-C242-8487-9C28454F23BA}" srcId="{09C6D555-BA97-074A-AAE4-BF81A8388226}" destId="{496113BA-4480-6647-B6C6-F3A88A478C44}" srcOrd="2" destOrd="0" parTransId="{FCE2E320-8B1E-4E48-86F3-BC45CD556626}" sibTransId="{13238A1A-7521-B941-A0AB-491AAB64D8E9}"/>
    <dgm:cxn modelId="{7F852899-1C25-3943-BD6F-E8F59087CDF0}" type="presParOf" srcId="{C13DA714-6749-C444-BCCD-43B7806C42E0}" destId="{7720250E-6397-C64A-9A49-3AF2D872D676}" srcOrd="0" destOrd="0" presId="urn:microsoft.com/office/officeart/2005/8/layout/gear1"/>
    <dgm:cxn modelId="{A801B92E-505C-0940-B9D5-038E23C0BD80}" type="presParOf" srcId="{C13DA714-6749-C444-BCCD-43B7806C42E0}" destId="{7F526390-0696-8A41-905F-CCF832B621B9}" srcOrd="1" destOrd="0" presId="urn:microsoft.com/office/officeart/2005/8/layout/gear1"/>
    <dgm:cxn modelId="{3A06EB9D-6CFD-5648-9213-85C725A510B4}" type="presParOf" srcId="{C13DA714-6749-C444-BCCD-43B7806C42E0}" destId="{14986AA7-8EC4-144A-99AB-6B092E2F601C}" srcOrd="2" destOrd="0" presId="urn:microsoft.com/office/officeart/2005/8/layout/gear1"/>
    <dgm:cxn modelId="{3081AE58-19DC-3F4D-9227-6D619F491CF6}" type="presParOf" srcId="{C13DA714-6749-C444-BCCD-43B7806C42E0}" destId="{3BCE4FB2-DC9A-EF4F-BB4E-822338ECBC20}" srcOrd="3" destOrd="0" presId="urn:microsoft.com/office/officeart/2005/8/layout/gear1"/>
    <dgm:cxn modelId="{4D1D0F48-CA7A-8544-A60A-A92089AD8039}" type="presParOf" srcId="{C13DA714-6749-C444-BCCD-43B7806C42E0}" destId="{246EC538-206D-794F-8965-C84071F65845}" srcOrd="4" destOrd="0" presId="urn:microsoft.com/office/officeart/2005/8/layout/gear1"/>
    <dgm:cxn modelId="{01E88D95-E3A6-0443-B7F9-C6DA531F1338}" type="presParOf" srcId="{C13DA714-6749-C444-BCCD-43B7806C42E0}" destId="{87E23A19-3C5B-CF4B-9441-6B5EB424F517}" srcOrd="5" destOrd="0" presId="urn:microsoft.com/office/officeart/2005/8/layout/gear1"/>
    <dgm:cxn modelId="{61995CE6-8653-1A42-8E4D-07951BB1E268}" type="presParOf" srcId="{C13DA714-6749-C444-BCCD-43B7806C42E0}" destId="{250F034B-4E54-3349-8C28-8225E0DBBE84}" srcOrd="6" destOrd="0" presId="urn:microsoft.com/office/officeart/2005/8/layout/gear1"/>
    <dgm:cxn modelId="{3988E463-A398-0849-8DEA-0D6659D6B0E1}" type="presParOf" srcId="{C13DA714-6749-C444-BCCD-43B7806C42E0}" destId="{04DC54A3-8C81-1742-BBFB-BE2F51596EAD}" srcOrd="7" destOrd="0" presId="urn:microsoft.com/office/officeart/2005/8/layout/gear1"/>
    <dgm:cxn modelId="{14C89090-6BC8-0B48-858A-FCA0AD22819D}" type="presParOf" srcId="{C13DA714-6749-C444-BCCD-43B7806C42E0}" destId="{1D58F792-B039-534A-965B-F1AC22C0E879}" srcOrd="8" destOrd="0" presId="urn:microsoft.com/office/officeart/2005/8/layout/gear1"/>
    <dgm:cxn modelId="{988F8B5D-BC54-3B47-BE44-1CDB7B0B9C9E}" type="presParOf" srcId="{C13DA714-6749-C444-BCCD-43B7806C42E0}" destId="{B730AA76-F28C-C94A-B179-9CB13A3D1FBC}" srcOrd="9" destOrd="0" presId="urn:microsoft.com/office/officeart/2005/8/layout/gear1"/>
    <dgm:cxn modelId="{F798948E-FB6E-0948-BE9A-93B2BC20A0C8}" type="presParOf" srcId="{C13DA714-6749-C444-BCCD-43B7806C42E0}" destId="{4A0B800A-9B20-DC4B-9DE2-C0B3DFF9BA32}" srcOrd="10" destOrd="0" presId="urn:microsoft.com/office/officeart/2005/8/layout/gear1"/>
    <dgm:cxn modelId="{ECBB7235-7CD4-C44F-B9FF-5D1FFF19CA39}" type="presParOf" srcId="{C13DA714-6749-C444-BCCD-43B7806C42E0}" destId="{8DE89BBE-90DB-EB47-A1A2-F8A454D1279F}" srcOrd="11" destOrd="0" presId="urn:microsoft.com/office/officeart/2005/8/layout/gear1"/>
    <dgm:cxn modelId="{A528752F-E7FA-B34E-858C-165646A7B7DA}" type="presParOf" srcId="{C13DA714-6749-C444-BCCD-43B7806C42E0}" destId="{B708BDD6-D3D6-C441-B24F-0C610E2AEA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0250E-6397-C64A-9A49-3AF2D872D676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Teachers</a:t>
          </a:r>
          <a:endParaRPr lang="en-US" sz="2200" kern="1200" dirty="0"/>
        </a:p>
      </dsp:txBody>
      <dsp:txXfrm>
        <a:off x="3294175" y="2352385"/>
        <a:ext cx="1336450" cy="1148939"/>
      </dsp:txXfrm>
    </dsp:sp>
    <dsp:sp modelId="{3BCE4FB2-DC9A-EF4F-BB4E-822338ECBC20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Union</a:t>
          </a:r>
          <a:endParaRPr lang="en-US" sz="2200" kern="1200" dirty="0"/>
        </a:p>
      </dsp:txBody>
      <dsp:txXfrm>
        <a:off x="1953570" y="1712203"/>
        <a:ext cx="807100" cy="802154"/>
      </dsp:txXfrm>
    </dsp:sp>
    <dsp:sp modelId="{250F034B-4E54-3349-8C28-8225E0DBBE84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District</a:t>
          </a:r>
          <a:endParaRPr lang="en-US" sz="2200" kern="1200" dirty="0"/>
        </a:p>
      </dsp:txBody>
      <dsp:txXfrm rot="-20700000">
        <a:off x="2804160" y="528320"/>
        <a:ext cx="894080" cy="894080"/>
      </dsp:txXfrm>
    </dsp:sp>
    <dsp:sp modelId="{4A0B800A-9B20-DC4B-9DE2-C0B3DFF9BA32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89BBE-90DB-EB47-A1A2-F8A454D1279F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8BDD6-D3D6-C441-B24F-0C610E2AEA3A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33D0-E950-3344-AC88-23583E6905EC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919C-9547-EF4C-BC4F-3E8ED8D4C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919C-9547-EF4C-BC4F-3E8ED8D4C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4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75F8-665C-7F42-B413-4A528D182BCD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3811-FC2C-B04D-ADF1-C8BAC46B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86" y="5270701"/>
            <a:ext cx="8930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LEAGUE OF EDUCATION VOTERS 3</a:t>
            </a:r>
            <a:r>
              <a:rPr lang="en-US" sz="2800" baseline="30000" dirty="0" smtClean="0">
                <a:latin typeface="Helvetica"/>
                <a:cs typeface="Helvetica"/>
              </a:rPr>
              <a:t>RD</a:t>
            </a:r>
            <a:r>
              <a:rPr lang="en-US" sz="2800" dirty="0" smtClean="0">
                <a:latin typeface="Helvetica"/>
                <a:cs typeface="Helvetica"/>
              </a:rPr>
              <a:t> ANNUAL ACTIVIST TRAINING DAY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JANUARY 12, 2013         @</a:t>
            </a:r>
            <a:r>
              <a:rPr lang="en-US" sz="2800" dirty="0" err="1" smtClean="0">
                <a:latin typeface="Helvetica"/>
                <a:cs typeface="Helvetica"/>
              </a:rPr>
              <a:t>edvoters</a:t>
            </a:r>
            <a:r>
              <a:rPr lang="en-US" sz="2800" dirty="0" smtClean="0">
                <a:latin typeface="Helvetica"/>
                <a:cs typeface="Helvetica"/>
              </a:rPr>
              <a:t> @</a:t>
            </a:r>
            <a:r>
              <a:rPr lang="en-US" sz="2800" dirty="0" err="1" smtClean="0">
                <a:latin typeface="Helvetica"/>
                <a:cs typeface="Helvetica"/>
              </a:rPr>
              <a:t>TeachersUtdWa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3" name="Picture 2" descr="JoeDavid4_2_2012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-1457"/>
            <a:ext cx="9144000" cy="5143500"/>
          </a:xfrm>
          <a:prstGeom prst="rect">
            <a:avLst/>
          </a:prstGeom>
        </p:spPr>
      </p:pic>
      <p:pic>
        <p:nvPicPr>
          <p:cNvPr id="4" name="Picture 3" descr="TUlogo_PRINT.jpg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4" y="2984417"/>
            <a:ext cx="2388956" cy="218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1891" y="260927"/>
            <a:ext cx="3722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NEW TYPE OF TEACHER AND LABOR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3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aine House Ed Pic_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29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575" y="18720"/>
            <a:ext cx="3318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Georgia" pitchFamily="18" charset="0"/>
              </a:rPr>
              <a:t>*Advocacy campaigns by teachers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Georgia" pitchFamily="18" charset="0"/>
              </a:rPr>
              <a:t>*Teacher-generated policy papers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Georgia" pitchFamily="18" charset="0"/>
              </a:rPr>
              <a:t>*Visits with elected officials</a:t>
            </a:r>
            <a:endParaRPr lang="en-US" sz="2800" dirty="0" smtClean="0">
              <a:solidFill>
                <a:schemeClr val="bg1"/>
              </a:solidFill>
              <a:cs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cs typeface="Georgia" pitchFamily="18" charset="0"/>
              </a:rPr>
              <a:t>*Social media campaigns</a:t>
            </a:r>
            <a:r>
              <a:rPr lang="en-US" sz="2800" dirty="0" smtClean="0">
                <a:solidFill>
                  <a:schemeClr val="bg1"/>
                </a:solidFill>
                <a:cs typeface="Georgia" pitchFamily="18" charset="0"/>
              </a:rPr>
              <a:t>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7053" y="591432"/>
            <a:ext cx="3259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INNOVATIONS IN TEACHER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6853" y="74255"/>
            <a:ext cx="828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INNOVATIONS IN UNION LEADERSHIP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306" y="823809"/>
            <a:ext cx="82980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LOS ANGELES: </a:t>
            </a:r>
            <a:r>
              <a:rPr lang="en-US" sz="2400" dirty="0" smtClean="0"/>
              <a:t>INCREASED PARTICIPATION IN UNION GOVERNING BODY (</a:t>
            </a:r>
            <a:r>
              <a:rPr lang="en-US" sz="2400" dirty="0" err="1" smtClean="0"/>
              <a:t>NewTLA</a:t>
            </a:r>
            <a:r>
              <a:rPr lang="en-US" sz="2400" dirty="0" smtClean="0"/>
              <a:t>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NEW YORK CITY: </a:t>
            </a:r>
            <a:r>
              <a:rPr lang="en-US" sz="2400" dirty="0" smtClean="0"/>
              <a:t>TEACHERS REDEFINING THE ROLE OF CHAPTER CHAIR (Educators 4 Excellence)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BOSTON:</a:t>
            </a:r>
            <a:r>
              <a:rPr lang="en-US" sz="2800" dirty="0" smtClean="0"/>
              <a:t> </a:t>
            </a:r>
            <a:r>
              <a:rPr lang="en-US" sz="2400" dirty="0" smtClean="0"/>
              <a:t>TEACHERS CALLING FOR EASIER UNION VOTING PROCEDURES (Teach Plus)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WASHINGTON STATE: </a:t>
            </a:r>
            <a:r>
              <a:rPr lang="en-US" sz="2400" dirty="0" smtClean="0"/>
              <a:t>INCREASING UNION PARTICIPATION IN LEADERSHIP POSITIONS BY REFORM-MINDED TEACHERS (TU)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37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100" y="295716"/>
            <a:ext cx="805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INNOVATIONS IN UNION CONTRACTS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55911484"/>
              </p:ext>
            </p:extLst>
          </p:nvPr>
        </p:nvGraphicFramePr>
        <p:xfrm>
          <a:off x="-76467" y="11012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80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unding Team w Pres. Lindquist_edited.jpg"/>
          <p:cNvPicPr>
            <a:picLocks noChangeAspect="1"/>
          </p:cNvPicPr>
          <p:nvPr/>
        </p:nvPicPr>
        <p:blipFill>
          <a:blip r:embed="rId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4625"/>
            <a:ext cx="9144000" cy="5273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53" y="208740"/>
            <a:ext cx="8019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DISCUSSION QUESTION: </a:t>
            </a:r>
          </a:p>
          <a:p>
            <a:pPr>
              <a:defRPr/>
            </a:pPr>
            <a:r>
              <a:rPr lang="en-US" sz="3200" dirty="0"/>
              <a:t>What is your role in helping </a:t>
            </a:r>
            <a:r>
              <a:rPr lang="en-US" sz="3200" dirty="0" smtClean="0"/>
              <a:t>teacher</a:t>
            </a:r>
            <a:r>
              <a:rPr lang="en-US" sz="3200" dirty="0"/>
              <a:t> </a:t>
            </a:r>
            <a:r>
              <a:rPr lang="en-US" sz="3200" dirty="0" smtClean="0"/>
              <a:t>unions to reach your aspirations for them?</a:t>
            </a:r>
            <a:endParaRPr lang="en-US" sz="3200" dirty="0"/>
          </a:p>
          <a:p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55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86" y="5270701"/>
            <a:ext cx="8930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LEAGUE OF EDUCATION VOTERS 3</a:t>
            </a:r>
            <a:r>
              <a:rPr lang="en-US" sz="2800" baseline="30000" dirty="0" smtClean="0">
                <a:latin typeface="Helvetica"/>
                <a:cs typeface="Helvetica"/>
              </a:rPr>
              <a:t>RD</a:t>
            </a:r>
            <a:r>
              <a:rPr lang="en-US" sz="2800" dirty="0" smtClean="0">
                <a:latin typeface="Helvetica"/>
                <a:cs typeface="Helvetica"/>
              </a:rPr>
              <a:t> ANNUAL ACTIVIST TRAINING DAY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JANUARY 12, 2013         @</a:t>
            </a:r>
            <a:r>
              <a:rPr lang="en-US" sz="2800" dirty="0" err="1" smtClean="0">
                <a:latin typeface="Helvetica"/>
                <a:cs typeface="Helvetica"/>
              </a:rPr>
              <a:t>edvoters</a:t>
            </a:r>
            <a:r>
              <a:rPr lang="en-US" sz="2800" dirty="0" smtClean="0">
                <a:latin typeface="Helvetica"/>
                <a:cs typeface="Helvetica"/>
              </a:rPr>
              <a:t> @</a:t>
            </a:r>
            <a:r>
              <a:rPr lang="en-US" sz="2800" dirty="0" err="1" smtClean="0">
                <a:latin typeface="Helvetica"/>
                <a:cs typeface="Helvetica"/>
              </a:rPr>
              <a:t>TeachersUtdWa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3" name="Picture 2" descr="JoeDavid4_2_2012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-1457"/>
            <a:ext cx="9144000" cy="5143500"/>
          </a:xfrm>
          <a:prstGeom prst="rect">
            <a:avLst/>
          </a:prstGeom>
        </p:spPr>
      </p:pic>
      <p:pic>
        <p:nvPicPr>
          <p:cNvPr id="4" name="Picture 3" descr="TUlogo_PRINT.jpg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08" y="2984417"/>
            <a:ext cx="2388956" cy="218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912" y="591433"/>
            <a:ext cx="26268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THANKS FOR STAYING FOR THE WHOLE THING!</a:t>
            </a:r>
          </a:p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001180" y="0"/>
            <a:ext cx="2766028" cy="2846250"/>
          </a:xfrm>
          <a:prstGeom prst="wedgeEllipseCallout">
            <a:avLst>
              <a:gd name="adj1" fmla="val -79467"/>
              <a:gd name="adj2" fmla="val 14219"/>
            </a:avLst>
          </a:prstGeom>
          <a:solidFill>
            <a:schemeClr val="bg1">
              <a:lumMod val="50000"/>
              <a:alpha val="28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OpEdDavid4_2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06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2590" y="359938"/>
            <a:ext cx="441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AGENDA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148" y="2085474"/>
            <a:ext cx="89069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Part 1: Why Teachers Unionized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Part 2: “State of the Unions”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Part 3: The New Majority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Part 4: Innovations in Teacher Leadership</a:t>
            </a: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43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Kirby in House before testimony_edited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933" cy="5148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49" y="1046530"/>
            <a:ext cx="450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Helvetica"/>
                <a:cs typeface="Helvetica"/>
              </a:rPr>
              <a:t>WHY TEACHERS  UNIONIZED</a:t>
            </a: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1840" y="136190"/>
            <a:ext cx="4359972" cy="4832093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Factory worker salary outpacing teacher salary (teachers made $52/week in 1953)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Discriminatory practices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Politically-based or arbitrary dismissals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702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Kristin clas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" y="-11960"/>
            <a:ext cx="9144000" cy="5143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8257" y="121768"/>
            <a:ext cx="24264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>
              <a:cs typeface="Georgia" pitchFamily="18" charset="0"/>
            </a:endParaRPr>
          </a:p>
          <a:p>
            <a:pPr lvl="1"/>
            <a:r>
              <a:rPr lang="en-US" sz="6000" dirty="0" smtClean="0">
                <a:cs typeface="Georgia" pitchFamily="18" charset="0"/>
              </a:rPr>
              <a:t>77%* </a:t>
            </a:r>
            <a:r>
              <a:rPr lang="en-US" sz="2400" dirty="0" smtClean="0">
                <a:cs typeface="Georgia" pitchFamily="18" charset="0"/>
              </a:rPr>
              <a:t>say without collective bargaining, the working conditions and salaries of teachers would be much worse</a:t>
            </a:r>
            <a:endParaRPr lang="en-US" sz="2400" dirty="0" smtClean="0">
              <a:cs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703" y="382693"/>
            <a:ext cx="21745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6000" dirty="0" smtClean="0">
                <a:cs typeface="Georgia" pitchFamily="18" charset="0"/>
              </a:rPr>
              <a:t>81%*</a:t>
            </a:r>
            <a:r>
              <a:rPr lang="en-US" sz="2400" dirty="0" smtClean="0">
                <a:cs typeface="Georgia" pitchFamily="18" charset="0"/>
              </a:rPr>
              <a:t> say without a union, teachers would be vulnerable to school politics or administrators </a:t>
            </a:r>
            <a:r>
              <a:rPr lang="en-US" sz="2400" dirty="0" smtClean="0">
                <a:solidFill>
                  <a:schemeClr val="bg1"/>
                </a:solidFill>
                <a:cs typeface="Georgia" pitchFamily="18" charset="0"/>
              </a:rPr>
              <a:t>who</a:t>
            </a:r>
            <a:r>
              <a:rPr lang="en-US" sz="2400" dirty="0" smtClean="0">
                <a:cs typeface="Georgia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Georgia" pitchFamily="18" charset="0"/>
              </a:rPr>
              <a:t>a</a:t>
            </a:r>
            <a:r>
              <a:rPr lang="en-US" sz="2400" dirty="0" smtClean="0">
                <a:cs typeface="Georgia" pitchFamily="18" charset="0"/>
              </a:rPr>
              <a:t>buse </a:t>
            </a:r>
            <a:r>
              <a:rPr lang="en-US" sz="2400" dirty="0" smtClean="0">
                <a:solidFill>
                  <a:srgbClr val="FFFFFF"/>
                </a:solidFill>
                <a:cs typeface="Georgia" pitchFamily="18" charset="0"/>
              </a:rPr>
              <a:t>their po</a:t>
            </a:r>
            <a:r>
              <a:rPr lang="en-US" sz="2400" dirty="0" smtClean="0">
                <a:cs typeface="Georgia" pitchFamily="18" charset="0"/>
              </a:rPr>
              <a:t>wer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6861" y="4204494"/>
            <a:ext cx="28360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i="1" dirty="0" smtClean="0">
                <a:solidFill>
                  <a:srgbClr val="FFFFFF"/>
                </a:solidFill>
                <a:cs typeface="Georgia" pitchFamily="18" charset="0"/>
              </a:rPr>
              <a:t>*Source: </a:t>
            </a:r>
          </a:p>
          <a:p>
            <a:pPr marL="0" lvl="1" algn="r"/>
            <a:r>
              <a:rPr lang="en-US" sz="1400" i="1" dirty="0" smtClean="0">
                <a:solidFill>
                  <a:srgbClr val="FFFFFF"/>
                </a:solidFill>
                <a:cs typeface="Georgia" pitchFamily="18" charset="0"/>
              </a:rPr>
              <a:t>Trending Towards Reform: Teachers </a:t>
            </a:r>
          </a:p>
          <a:p>
            <a:pPr marL="0" lvl="1" algn="r"/>
            <a:r>
              <a:rPr lang="en-US" sz="1400" i="1" dirty="0" smtClean="0">
                <a:solidFill>
                  <a:srgbClr val="FFFFFF"/>
                </a:solidFill>
                <a:cs typeface="Georgia" pitchFamily="18" charset="0"/>
              </a:rPr>
              <a:t>Speak on Unions and the Future of the Profession. Ed Sector.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ToddAltSchools_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5"/>
            <a:ext cx="9144000" cy="5335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9813" y="104372"/>
            <a:ext cx="2295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cs typeface="Georgia" pitchFamily="18" charset="0"/>
              </a:rPr>
              <a:t>In 2011, </a:t>
            </a:r>
            <a:r>
              <a:rPr lang="en-US" sz="3600" dirty="0" smtClean="0">
                <a:solidFill>
                  <a:srgbClr val="FFFFFF"/>
                </a:solidFill>
                <a:cs typeface="Georgia" pitchFamily="18" charset="0"/>
              </a:rPr>
              <a:t>43%</a:t>
            </a:r>
            <a:r>
              <a:rPr lang="en-US" sz="2400" dirty="0" smtClean="0">
                <a:solidFill>
                  <a:srgbClr val="FFFFFF"/>
                </a:solidFill>
                <a:cs typeface="Georgia" pitchFamily="18" charset="0"/>
              </a:rPr>
              <a:t> of teachers say unions should put more focus on issues such as improving teacher quality and student achievement. (32% in 2007*)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19" y="125662"/>
            <a:ext cx="203538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Georgia" pitchFamily="18" charset="0"/>
              </a:rPr>
              <a:t>In 2011, only </a:t>
            </a:r>
            <a:r>
              <a:rPr lang="en-US" sz="3200" dirty="0" smtClean="0">
                <a:solidFill>
                  <a:schemeClr val="bg1"/>
                </a:solidFill>
                <a:cs typeface="Georgia" pitchFamily="18" charset="0"/>
              </a:rPr>
              <a:t>42%</a:t>
            </a:r>
            <a:r>
              <a:rPr lang="en-US" sz="2400" dirty="0" smtClean="0">
                <a:solidFill>
                  <a:schemeClr val="bg1"/>
                </a:solidFill>
                <a:cs typeface="Georgia" pitchFamily="18" charset="0"/>
              </a:rPr>
              <a:t> of teachers say unions should stick to traditional union issues such as protecting salaries, benefits, and jobs. 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Georgia" pitchFamily="18" charset="0"/>
              </a:rPr>
              <a:t>(52% in 2007*)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8219" y="4248708"/>
            <a:ext cx="33057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i="1" dirty="0" smtClean="0">
                <a:solidFill>
                  <a:srgbClr val="FFFFFF"/>
                </a:solidFill>
                <a:cs typeface="Georgia" pitchFamily="18" charset="0"/>
              </a:rPr>
              <a:t>Source: Trending Towards Reform: Teachers </a:t>
            </a:r>
          </a:p>
          <a:p>
            <a:pPr marL="0" lvl="1" algn="r"/>
            <a:r>
              <a:rPr lang="en-US" sz="1400" i="1" dirty="0" smtClean="0">
                <a:solidFill>
                  <a:srgbClr val="FFFFFF"/>
                </a:solidFill>
                <a:cs typeface="Georgia" pitchFamily="18" charset="0"/>
              </a:rPr>
              <a:t>Speak on Unions and the Future of the Profession. Ed Sector.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0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Nate in class 3_edite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5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2" y="-17394"/>
            <a:ext cx="251158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Currently</a:t>
            </a:r>
            <a:r>
              <a:rPr lang="en-US" sz="2800" dirty="0"/>
              <a:t>, there are more first-year teachers in America than teachers of </a:t>
            </a:r>
            <a:r>
              <a:rPr lang="en-US" sz="4000" dirty="0"/>
              <a:t>any other </a:t>
            </a:r>
            <a:r>
              <a:rPr lang="en-US" sz="4000" dirty="0" smtClean="0"/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experience </a:t>
            </a:r>
            <a:r>
              <a:rPr lang="en-US" sz="4000" dirty="0">
                <a:solidFill>
                  <a:schemeClr val="bg1"/>
                </a:solidFill>
              </a:rPr>
              <a:t>level.</a:t>
            </a:r>
            <a:r>
              <a:rPr lang="en-US" sz="4000" baseline="30000" dirty="0">
                <a:solidFill>
                  <a:schemeClr val="bg1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8868" y="54923"/>
            <a:ext cx="26551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first time in decades, </a:t>
            </a:r>
            <a:r>
              <a:rPr lang="en-US" sz="2800" dirty="0" smtClean="0">
                <a:solidFill>
                  <a:srgbClr val="FFFFFF"/>
                </a:solidFill>
              </a:rPr>
              <a:t>teachers with 10 years of experience or fewer constitute </a:t>
            </a:r>
            <a:r>
              <a:rPr lang="en-US" sz="3600" dirty="0" smtClean="0">
                <a:solidFill>
                  <a:srgbClr val="FFFFFF"/>
                </a:solidFill>
              </a:rPr>
              <a:t>over 50% </a:t>
            </a:r>
            <a:r>
              <a:rPr lang="en-US" sz="2800" dirty="0" smtClean="0">
                <a:solidFill>
                  <a:srgbClr val="FFFFFF"/>
                </a:solidFill>
              </a:rPr>
              <a:t>of the teaching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  </a:t>
            </a:r>
            <a:r>
              <a:rPr lang="en-US" sz="2800" dirty="0" smtClean="0">
                <a:solidFill>
                  <a:srgbClr val="FFFFFF"/>
                </a:solidFill>
              </a:rPr>
              <a:t>force.</a:t>
            </a:r>
            <a:r>
              <a:rPr lang="en-US" sz="2800" baseline="30000" dirty="0" smtClean="0">
                <a:solidFill>
                  <a:srgbClr val="FFFFFF"/>
                </a:solidFill>
              </a:rPr>
              <a:t>1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184" y="4870616"/>
            <a:ext cx="68715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sz="1400" dirty="0" smtClean="0"/>
              <a:t>National Center for Education Statistics. (2010) </a:t>
            </a:r>
            <a:r>
              <a:rPr lang="en-US" sz="1400" i="1" dirty="0" smtClean="0"/>
              <a:t>Schools and Staffing Survey</a:t>
            </a:r>
            <a:r>
              <a:rPr lang="en-US" sz="1400" dirty="0" smtClean="0"/>
              <a:t>. </a:t>
            </a:r>
          </a:p>
          <a:p>
            <a:pPr>
              <a:buFontTx/>
              <a:buAutoNum type="arabicPeriod"/>
            </a:pPr>
            <a:r>
              <a:rPr lang="en-US" sz="1400" dirty="0" smtClean="0"/>
              <a:t>Ingersoll, R. &amp; Merrill, L. (2012) </a:t>
            </a:r>
            <a:r>
              <a:rPr lang="en-US" sz="1400" i="1" dirty="0" smtClean="0"/>
              <a:t>Seven Trends: The Transformation of the Teaching Force.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6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550" y="257674"/>
            <a:ext cx="9469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TEACHING EXPERIENCE OF PUBLIC SCHOOL TEACHERS, 1987-88 AND 2007-08</a:t>
            </a:r>
          </a:p>
          <a:p>
            <a:endParaRPr lang="en-US" b="1" i="1" dirty="0"/>
          </a:p>
        </p:txBody>
      </p:sp>
      <p:pic>
        <p:nvPicPr>
          <p:cNvPr id="5" name="Picture 4" descr="Seniority 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1365669"/>
            <a:ext cx="6906054" cy="5241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489" y="1528915"/>
            <a:ext cx="184684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Ingersoll, R. &amp; Merrill, L. (2012). Seven Trends: The Transformation of the Teaching Force. Paper presented at the annual</a:t>
            </a:r>
          </a:p>
          <a:p>
            <a:r>
              <a:rPr lang="en-US" dirty="0" smtClean="0"/>
              <a:t>meeting of the American Educational Research Association, Vancouver, Canada.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8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GinaDavid4_3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564" y="2742375"/>
            <a:ext cx="336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“THE NEW MAJORITY”</a:t>
            </a:r>
            <a:endParaRPr lang="en-US" sz="4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838" y="139161"/>
            <a:ext cx="4105558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BETTER USE OF STUDENT DATA</a:t>
            </a:r>
          </a:p>
          <a:p>
            <a:endParaRPr lang="en-US" sz="2800" dirty="0"/>
          </a:p>
          <a:p>
            <a:r>
              <a:rPr lang="en-US" sz="2800" dirty="0" smtClean="0"/>
              <a:t>New Majority       Veteran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5400" dirty="0" smtClean="0">
                <a:solidFill>
                  <a:srgbClr val="FF0000"/>
                </a:solidFill>
              </a:rPr>
              <a:t>3.6 </a:t>
            </a:r>
            <a:r>
              <a:rPr lang="en-US" sz="5400" dirty="0" smtClean="0"/>
              <a:t>        </a:t>
            </a:r>
            <a:r>
              <a:rPr lang="en-US" sz="5400" dirty="0" smtClean="0">
                <a:solidFill>
                  <a:srgbClr val="FF0000"/>
                </a:solidFill>
              </a:rPr>
              <a:t>2.9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843" y="28748"/>
            <a:ext cx="41055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HIGH EXPECTATIONS FOR LEARNING</a:t>
            </a:r>
          </a:p>
          <a:p>
            <a:endParaRPr lang="en-US" sz="2800" dirty="0"/>
          </a:p>
          <a:p>
            <a:r>
              <a:rPr lang="en-US" sz="2800" dirty="0" smtClean="0"/>
              <a:t>New Majority       Veteran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5400" dirty="0" smtClean="0">
                <a:solidFill>
                  <a:srgbClr val="FF0000"/>
                </a:solidFill>
              </a:rPr>
              <a:t>3.8 </a:t>
            </a:r>
            <a:r>
              <a:rPr lang="en-US" sz="5400" dirty="0" smtClean="0"/>
              <a:t>        </a:t>
            </a:r>
            <a:r>
              <a:rPr lang="en-US" sz="5400" dirty="0" smtClean="0">
                <a:solidFill>
                  <a:srgbClr val="FF0000"/>
                </a:solidFill>
              </a:rPr>
              <a:t>3.3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4447" y="139161"/>
            <a:ext cx="4105558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BETTER SYSTEMS OF EVALUATION</a:t>
            </a:r>
          </a:p>
          <a:p>
            <a:endParaRPr lang="en-US" sz="2800" dirty="0"/>
          </a:p>
          <a:p>
            <a:r>
              <a:rPr lang="en-US" sz="2800" dirty="0" smtClean="0"/>
              <a:t>New Majority       Veteran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5400" dirty="0" smtClean="0">
                <a:solidFill>
                  <a:srgbClr val="FF0000"/>
                </a:solidFill>
              </a:rPr>
              <a:t>3.7 </a:t>
            </a:r>
            <a:r>
              <a:rPr lang="en-US" sz="5400" dirty="0" smtClean="0"/>
              <a:t>        </a:t>
            </a:r>
            <a:r>
              <a:rPr lang="en-US" sz="5400" dirty="0" smtClean="0">
                <a:solidFill>
                  <a:srgbClr val="FF0000"/>
                </a:solidFill>
              </a:rPr>
              <a:t>3.2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55" y="5124650"/>
            <a:ext cx="784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Great Expectations: Teachers’ Views on Elevating the Teaching Profession. Teach Plus (2012).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612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ogo_PRIN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" y="5601025"/>
            <a:ext cx="1117614" cy="102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8257" y="587163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TeachersUtdWa</a:t>
            </a:r>
            <a:endParaRPr lang="en-US" dirty="0" smtClean="0"/>
          </a:p>
          <a:p>
            <a:pPr algn="r"/>
            <a:r>
              <a:rPr lang="en-US" dirty="0" err="1" smtClean="0"/>
              <a:t>www.teachersunitedwa.org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4106" y="609176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</a:t>
            </a:r>
            <a:r>
              <a:rPr lang="en-US" b="1" dirty="0" smtClean="0"/>
              <a:t>EDUCATORS</a:t>
            </a:r>
            <a:r>
              <a:rPr lang="en-US" dirty="0" smtClean="0"/>
              <a:t>. POWERFUL</a:t>
            </a:r>
            <a:r>
              <a:rPr lang="en-US" b="1" dirty="0" smtClean="0"/>
              <a:t>VOICE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053" y="5435600"/>
            <a:ext cx="868680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unding Team w Pres. Lindquist_edited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4625"/>
            <a:ext cx="9144000" cy="5273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53" y="208740"/>
            <a:ext cx="8019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DISCUSSION QUESTION: </a:t>
            </a:r>
          </a:p>
          <a:p>
            <a:r>
              <a:rPr lang="en-US" sz="3200" dirty="0" smtClean="0">
                <a:latin typeface="Helvetica"/>
                <a:cs typeface="Helvetica"/>
              </a:rPr>
              <a:t>What aspirations do you have for teacher unions?</a:t>
            </a:r>
          </a:p>
          <a:p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002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644</Words>
  <Application>Microsoft Macintosh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Eide</dc:creator>
  <cp:lastModifiedBy>Christopher Eide</cp:lastModifiedBy>
  <cp:revision>59</cp:revision>
  <dcterms:created xsi:type="dcterms:W3CDTF">2013-01-10T21:34:36Z</dcterms:created>
  <dcterms:modified xsi:type="dcterms:W3CDTF">2013-01-11T22:38:17Z</dcterms:modified>
</cp:coreProperties>
</file>